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s-CO" sz="1050" b="1" dirty="0"/>
              <a:t>RELACIÓN</a:t>
            </a:r>
            <a:r>
              <a:rPr lang="es-CO" sz="1050" b="1" baseline="0" dirty="0"/>
              <a:t> COMPROMISOS AÑO 2021-2020-2019</a:t>
            </a:r>
            <a:endParaRPr lang="es-CO" sz="1050" b="1" dirty="0"/>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noFill/>
              <a:round/>
            </a:ln>
            <a:effectLst/>
          </c:spPr>
          <c:marker>
            <c:symbol val="circle"/>
            <c:size val="5"/>
            <c:spPr>
              <a:solidFill>
                <a:schemeClr val="bg1">
                  <a:alpha val="0"/>
                </a:schemeClr>
              </a:solidFill>
              <a:ln w="9525">
                <a:noFill/>
              </a:ln>
              <a:effectLst/>
            </c:spPr>
          </c:marker>
          <c:cat>
            <c:strRef>
              <c:f>'[FORMATO PARA INFORME .xlsx]PRESUPUESTAL'!$B$15,'[FORMATO PARA INFORME .xlsx]PRESUPUESTAL'!$D$15,'[FORMATO PARA INFORME .xlsx]PRESUPUESTAL'!$F$15</c:f>
              <c:strCache>
                <c:ptCount val="3"/>
                <c:pt idx="0">
                  <c:v> COMPROMISOS 2021</c:v>
                </c:pt>
                <c:pt idx="1">
                  <c:v> COMPROMISOS 2020 </c:v>
                </c:pt>
                <c:pt idx="2">
                  <c:v> COMPROMISOS 2019 </c:v>
                </c:pt>
              </c:strCache>
            </c:strRef>
          </c:cat>
          <c:val>
            <c:numRef>
              <c:f>'[FORMATO PARA INFORME .xlsx]PRESUPUESTAL'!$B$15,'[FORMATO PARA INFORME .xlsx]PRESUPUESTAL'!$D$15,'[FORMATO PARA INFORME .xlsx]PRESUPUESTAL'!$F$15</c:f>
              <c:numCache>
                <c:formatCode>General</c:formatCode>
                <c:ptCount val="3"/>
                <c:pt idx="0">
                  <c:v>0</c:v>
                </c:pt>
                <c:pt idx="1">
                  <c:v>0</c:v>
                </c:pt>
                <c:pt idx="2">
                  <c:v>0</c:v>
                </c:pt>
              </c:numCache>
            </c:numRef>
          </c:val>
          <c:smooth val="0"/>
          <c:extLst>
            <c:ext xmlns:c16="http://schemas.microsoft.com/office/drawing/2014/chart" uri="{C3380CC4-5D6E-409C-BE32-E72D297353CC}">
              <c16:uniqueId val="{00000000-4A55-4967-AA9C-389AACAB6888}"/>
            </c:ext>
          </c:extLst>
        </c:ser>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7.635655004860549E-2"/>
                  <c:y val="0.117276546336607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1E-4D7E-B8AE-8914031063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'[FORMATO PARA INFORME .xlsx]PRESUPUESTAL'!$B$21,'[FORMATO PARA INFORME .xlsx]PRESUPUESTAL'!$D$21,'[FORMATO PARA INFORME .xlsx]PRESUPUESTAL'!$F$21</c:f>
              <c:numCache>
                <c:formatCode>"$"#,##0;[Red]\-"$"#,##0</c:formatCode>
                <c:ptCount val="3"/>
                <c:pt idx="0">
                  <c:v>655421046</c:v>
                </c:pt>
                <c:pt idx="1">
                  <c:v>676123511</c:v>
                </c:pt>
                <c:pt idx="2">
                  <c:v>512339023</c:v>
                </c:pt>
              </c:numCache>
            </c:numRef>
          </c:val>
          <c:smooth val="0"/>
          <c:extLst>
            <c:ext xmlns:c16="http://schemas.microsoft.com/office/drawing/2014/chart" uri="{C3380CC4-5D6E-409C-BE32-E72D297353CC}">
              <c16:uniqueId val="{00000001-4A55-4967-AA9C-389AACAB6888}"/>
            </c:ext>
          </c:extLst>
        </c:ser>
        <c:dLbls>
          <c:showLegendKey val="0"/>
          <c:showVal val="0"/>
          <c:showCatName val="0"/>
          <c:showSerName val="0"/>
          <c:showPercent val="0"/>
          <c:showBubbleSize val="0"/>
        </c:dLbls>
        <c:marker val="1"/>
        <c:smooth val="0"/>
        <c:axId val="551364208"/>
        <c:axId val="551358960"/>
      </c:lineChart>
      <c:catAx>
        <c:axId val="55136420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r>
                  <a:rPr lang="es-CO" sz="900" b="1"/>
                  <a:t>COMPROMISOS</a:t>
                </a:r>
                <a:r>
                  <a:rPr lang="es-CO" sz="900" b="1" baseline="0"/>
                  <a:t> AÑO</a:t>
                </a:r>
                <a:endParaRPr lang="es-CO" sz="900" b="1"/>
              </a:p>
            </c:rich>
          </c:tx>
          <c:layout>
            <c:manualLayout>
              <c:xMode val="edge"/>
              <c:yMode val="edge"/>
              <c:x val="0.43058029325232583"/>
              <c:y val="0.8483087142078381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51358960"/>
        <c:crosses val="autoZero"/>
        <c:auto val="1"/>
        <c:lblAlgn val="ctr"/>
        <c:lblOffset val="100"/>
        <c:noMultiLvlLbl val="0"/>
      </c:catAx>
      <c:valAx>
        <c:axId val="551358960"/>
        <c:scaling>
          <c:orientation val="minMax"/>
          <c:max val="7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r>
                  <a:rPr lang="en-US" sz="700" b="1"/>
                  <a:t>VALOR COMPROMISOS AÑO</a:t>
                </a:r>
              </a:p>
            </c:rich>
          </c:tx>
          <c:layout>
            <c:manualLayout>
              <c:xMode val="edge"/>
              <c:yMode val="edge"/>
              <c:x val="2.2222188764644171E-2"/>
              <c:y val="0.12689593533807511"/>
            </c:manualLayout>
          </c:layout>
          <c:overlay val="0"/>
          <c:spPr>
            <a:noFill/>
            <a:ln>
              <a:noFill/>
            </a:ln>
            <a:effectLst/>
          </c:spPr>
          <c:txPr>
            <a:bodyPr rot="-54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title>
        <c:numFmt formatCode="&quot;$&quot;\ #,##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51364208"/>
        <c:crosses val="autoZero"/>
        <c:crossBetween val="between"/>
        <c:majorUnit val="100000000"/>
      </c:valAx>
      <c:spPr>
        <a:solidFill>
          <a:schemeClr val="bg1">
            <a:alpha val="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1" i="0" u="none" strike="noStrike" kern="1200" spc="0" baseline="0">
                <a:solidFill>
                  <a:schemeClr val="tx1">
                    <a:lumMod val="65000"/>
                    <a:lumOff val="35000"/>
                  </a:schemeClr>
                </a:solidFill>
                <a:latin typeface="+mn-lt"/>
                <a:ea typeface="+mn-ea"/>
                <a:cs typeface="+mn-cs"/>
              </a:defRPr>
            </a:pPr>
            <a:r>
              <a:rPr lang="es-CO" sz="600" b="1"/>
              <a:t>COMPARATIVO ESTADO DE RESULTADOS AÑO 2021</a:t>
            </a:r>
          </a:p>
        </c:rich>
      </c:tx>
      <c:overlay val="0"/>
      <c:spPr>
        <a:noFill/>
        <a:ln>
          <a:noFill/>
        </a:ln>
        <a:effectLst/>
      </c:spPr>
      <c:txPr>
        <a:bodyPr rot="0" spcFirstLastPara="1" vertOverflow="ellipsis" vert="horz" wrap="square" anchor="ctr" anchorCtr="1"/>
        <a:lstStyle/>
        <a:p>
          <a:pPr>
            <a:defRPr sz="6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77F-4346-A02D-F472D50E4C0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77F-4346-A02D-F472D50E4C0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77F-4346-A02D-F472D50E4C0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77F-4346-A02D-F472D50E4C02}"/>
              </c:ext>
            </c:extLst>
          </c:dPt>
          <c:dLbls>
            <c:dLbl>
              <c:idx val="0"/>
              <c:layout>
                <c:manualLayout>
                  <c:x val="1.6620417410659245E-2"/>
                  <c:y val="0.10576434547675419"/>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77F-4346-A02D-F472D50E4C02}"/>
                </c:ext>
              </c:extLst>
            </c:dLbl>
            <c:dLbl>
              <c:idx val="1"/>
              <c:layout>
                <c:manualLayout>
                  <c:x val="-6.3157586160505569E-2"/>
                  <c:y val="-6.4783330964713205E-1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7F-4346-A02D-F472D50E4C02}"/>
                </c:ext>
              </c:extLst>
            </c:dLbl>
            <c:dLbl>
              <c:idx val="2"/>
              <c:layout>
                <c:manualLayout>
                  <c:x val="-3.9889001785582509E-2"/>
                  <c:y val="1.413470822122487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7F-4346-A02D-F472D50E4C02}"/>
                </c:ext>
              </c:extLst>
            </c:dLbl>
            <c:dLbl>
              <c:idx val="3"/>
              <c:layout>
                <c:manualLayout>
                  <c:x val="6.1518577438843348E-2"/>
                  <c:y val="-3.5090804370629856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77F-4346-A02D-F472D50E4C0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'[FORMATO PARA INFORME .xlsx]E_RESULTADOS'!$B$3,'[FORMATO PARA INFORME .xlsx]E_RESULTADOS'!$B$6,'[FORMATO PARA INFORME .xlsx]E_RESULTADOS'!$B$8,'[FORMATO PARA INFORME .xlsx]E_RESULTADOS'!$B$15</c:f>
              <c:strCache>
                <c:ptCount val="4"/>
                <c:pt idx="0">
                  <c:v>INGRESOS OPERACIONALES</c:v>
                </c:pt>
                <c:pt idx="1">
                  <c:v>COSTO DE VENTAS</c:v>
                </c:pt>
                <c:pt idx="2">
                  <c:v>GASTOS OPERACIONALES</c:v>
                </c:pt>
                <c:pt idx="3">
                  <c:v>EXCEDENTE (DEFICIT) DEL EJERCICIO</c:v>
                </c:pt>
              </c:strCache>
            </c:strRef>
          </c:cat>
          <c:val>
            <c:numRef>
              <c:f>'[FORMATO PARA INFORME .xlsx]E_RESULTADOS'!$C$3,'[FORMATO PARA INFORME .xlsx]E_RESULTADOS'!$C$6,'[FORMATO PARA INFORME .xlsx]E_RESULTADOS'!$C$8,'[FORMATO PARA INFORME .xlsx]E_RESULTADOS'!$C$15</c:f>
              <c:numCache>
                <c:formatCode>#,##0</c:formatCode>
                <c:ptCount val="4"/>
                <c:pt idx="0">
                  <c:v>563914314</c:v>
                </c:pt>
                <c:pt idx="1">
                  <c:v>268568582</c:v>
                </c:pt>
                <c:pt idx="2">
                  <c:v>287084560</c:v>
                </c:pt>
                <c:pt idx="3">
                  <c:v>25057827</c:v>
                </c:pt>
              </c:numCache>
            </c:numRef>
          </c:val>
          <c:extLst>
            <c:ext xmlns:c16="http://schemas.microsoft.com/office/drawing/2014/chart" uri="{C3380CC4-5D6E-409C-BE32-E72D297353CC}">
              <c16:uniqueId val="{00000008-077F-4346-A02D-F472D50E4C0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O" b="1"/>
              <a:t>INGRESOS DICIEMBRE</a:t>
            </a:r>
            <a:r>
              <a:rPr lang="es-CO" b="1" baseline="0"/>
              <a:t> 2021</a:t>
            </a:r>
            <a:endParaRPr lang="es-CO" b="1"/>
          </a:p>
        </c:rich>
      </c:tx>
      <c:layout>
        <c:manualLayout>
          <c:xMode val="edge"/>
          <c:yMode val="edge"/>
          <c:x val="0.28745822397200349"/>
          <c:y val="0.127659574468085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66666666666664E-2"/>
          <c:y val="0.50259445921197932"/>
          <c:w val="0.93888888888888888"/>
          <c:h val="0.4440255905511811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D43-4820-9F0E-E0C192DC962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D43-4820-9F0E-E0C192DC962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D43-4820-9F0E-E0C192DC96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D43-4820-9F0E-E0C192DC9629}"/>
              </c:ext>
            </c:extLst>
          </c:dPt>
          <c:dLbls>
            <c:dLbl>
              <c:idx val="1"/>
              <c:layout>
                <c:manualLayout>
                  <c:x val="1.3686898512685914E-2"/>
                  <c:y val="-5.3993453050233058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D43-4820-9F0E-E0C192DC9629}"/>
                </c:ext>
              </c:extLst>
            </c:dLbl>
            <c:dLbl>
              <c:idx val="2"/>
              <c:layout>
                <c:manualLayout>
                  <c:x val="-5.0165573053368329E-2"/>
                  <c:y val="-3.9071221367165454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D43-4820-9F0E-E0C192DC9629}"/>
                </c:ext>
              </c:extLst>
            </c:dLbl>
            <c:dLbl>
              <c:idx val="3"/>
              <c:layout>
                <c:manualLayout>
                  <c:x val="5.9443350831146054E-2"/>
                  <c:y val="-4.024546278052511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D43-4820-9F0E-E0C192DC962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'[FORMATO PARA INFORME .xlsx]E_RESULTADOS'!$B$19:$B$22</c:f>
              <c:strCache>
                <c:ptCount val="4"/>
                <c:pt idx="0">
                  <c:v>INGRESOS OPERACIONALES Y NO OPERACIONALES</c:v>
                </c:pt>
                <c:pt idx="1">
                  <c:v>VENTA DE SERVICIOS</c:v>
                </c:pt>
                <c:pt idx="2">
                  <c:v>TRANSFERENCIAS</c:v>
                </c:pt>
                <c:pt idx="3">
                  <c:v>OTROS INGRESOS</c:v>
                </c:pt>
              </c:strCache>
            </c:strRef>
          </c:cat>
          <c:val>
            <c:numRef>
              <c:f>'[FORMATO PARA INFORME .xlsx]E_RESULTADOS'!$C$19:$C$22</c:f>
              <c:numCache>
                <c:formatCode>#,##0</c:formatCode>
                <c:ptCount val="4"/>
                <c:pt idx="1">
                  <c:v>385904364</c:v>
                </c:pt>
                <c:pt idx="2">
                  <c:v>178009950</c:v>
                </c:pt>
                <c:pt idx="3">
                  <c:v>16796655</c:v>
                </c:pt>
              </c:numCache>
            </c:numRef>
          </c:val>
          <c:extLst>
            <c:ext xmlns:c16="http://schemas.microsoft.com/office/drawing/2014/chart" uri="{C3380CC4-5D6E-409C-BE32-E72D297353CC}">
              <c16:uniqueId val="{00000008-9D43-4820-9F0E-E0C192DC9629}"/>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A-9D43-4820-9F0E-E0C192DC962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C-9D43-4820-9F0E-E0C192DC962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E-9D43-4820-9F0E-E0C192DC96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0-9D43-4820-9F0E-E0C192DC96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'[FORMATO PARA INFORME .xlsx]E_RESULTADOS'!$B$19:$B$22</c:f>
              <c:strCache>
                <c:ptCount val="4"/>
                <c:pt idx="0">
                  <c:v>INGRESOS OPERACIONALES Y NO OPERACIONALES</c:v>
                </c:pt>
                <c:pt idx="1">
                  <c:v>VENTA DE SERVICIOS</c:v>
                </c:pt>
                <c:pt idx="2">
                  <c:v>TRANSFERENCIAS</c:v>
                </c:pt>
                <c:pt idx="3">
                  <c:v>OTROS INGRESOS</c:v>
                </c:pt>
              </c:strCache>
            </c:strRef>
          </c:cat>
          <c:val>
            <c:numRef>
              <c:f>'[FORMATO PARA INFORME .xlsx]E_RESULTADOS'!$D$19:$D$22</c:f>
              <c:numCache>
                <c:formatCode>0.0</c:formatCode>
                <c:ptCount val="4"/>
                <c:pt idx="1">
                  <c:v>66.453775561453185</c:v>
                </c:pt>
                <c:pt idx="2">
                  <c:v>30.653795003483047</c:v>
                </c:pt>
                <c:pt idx="3">
                  <c:v>2.8924294350637623</c:v>
                </c:pt>
              </c:numCache>
            </c:numRef>
          </c:val>
          <c:extLst>
            <c:ext xmlns:c16="http://schemas.microsoft.com/office/drawing/2014/chart" uri="{C3380CC4-5D6E-409C-BE32-E72D297353CC}">
              <c16:uniqueId val="{00000011-9D43-4820-9F0E-E0C192DC9629}"/>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O" b="1" dirty="0"/>
              <a:t>GASTOS DICIEMBRE</a:t>
            </a:r>
            <a:r>
              <a:rPr lang="es-CO" b="1" baseline="0" dirty="0"/>
              <a:t> 2021</a:t>
            </a:r>
            <a:endParaRPr lang="es-CO"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416666666666667"/>
          <c:y val="0.32851560221638965"/>
          <c:w val="0.72499999999999998"/>
          <c:h val="0.5933854622338873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AC1-4C71-96E4-C0E2A2D55E7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AC1-4C71-96E4-C0E2A2D55E7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AC1-4C71-96E4-C0E2A2D55E7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AC1-4C71-96E4-C0E2A2D55E75}"/>
              </c:ext>
            </c:extLst>
          </c:dPt>
          <c:dLbls>
            <c:dLbl>
              <c:idx val="1"/>
              <c:layout>
                <c:manualLayout>
                  <c:x val="-8.4678587051618542E-2"/>
                  <c:y val="2.9214421114027413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AC1-4C71-96E4-C0E2A2D55E75}"/>
                </c:ext>
              </c:extLst>
            </c:dLbl>
            <c:dLbl>
              <c:idx val="3"/>
              <c:layout>
                <c:manualLayout>
                  <c:x val="0.23049600283428615"/>
                  <c:y val="-8.9810446357527149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AC1-4C71-96E4-C0E2A2D55E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'[FORMATO PARA INFORME .xlsx]E_RESULTADOS'!$B$27:$B$30</c:f>
              <c:strCache>
                <c:ptCount val="4"/>
                <c:pt idx="0">
                  <c:v>DE ADMINISTRACION</c:v>
                </c:pt>
                <c:pt idx="1">
                  <c:v>PROVISIONES AGOTAMIENTO  DEPRECIACIONES</c:v>
                </c:pt>
                <c:pt idx="2">
                  <c:v>OTROS INGRESOS</c:v>
                </c:pt>
                <c:pt idx="3">
                  <c:v>OTROS GASTOS</c:v>
                </c:pt>
              </c:strCache>
            </c:strRef>
          </c:cat>
          <c:val>
            <c:numRef>
              <c:f>'[FORMATO PARA INFORME .xlsx]E_RESULTADOS'!$C$27:$C$30</c:f>
              <c:numCache>
                <c:formatCode>#,##0</c:formatCode>
                <c:ptCount val="4"/>
                <c:pt idx="0">
                  <c:v>255830485</c:v>
                </c:pt>
                <c:pt idx="1">
                  <c:v>31254075</c:v>
                </c:pt>
                <c:pt idx="2">
                  <c:v>0</c:v>
                </c:pt>
                <c:pt idx="3">
                  <c:v>25057827.289999999</c:v>
                </c:pt>
              </c:numCache>
            </c:numRef>
          </c:val>
          <c:extLst>
            <c:ext xmlns:c16="http://schemas.microsoft.com/office/drawing/2014/chart" uri="{C3380CC4-5D6E-409C-BE32-E72D297353CC}">
              <c16:uniqueId val="{00000008-1AC1-4C71-96E4-C0E2A2D55E75}"/>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A-1AC1-4C71-96E4-C0E2A2D55E7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C-1AC1-4C71-96E4-C0E2A2D55E7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E-1AC1-4C71-96E4-C0E2A2D55E7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0-1AC1-4C71-96E4-C0E2A2D55E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'[FORMATO PARA INFORME .xlsx]E_RESULTADOS'!$B$27:$B$30</c:f>
              <c:strCache>
                <c:ptCount val="4"/>
                <c:pt idx="0">
                  <c:v>DE ADMINISTRACION</c:v>
                </c:pt>
                <c:pt idx="1">
                  <c:v>PROVISIONES AGOTAMIENTO  DEPRECIACIONES</c:v>
                </c:pt>
                <c:pt idx="2">
                  <c:v>OTROS INGRESOS</c:v>
                </c:pt>
                <c:pt idx="3">
                  <c:v>OTROS GASTOS</c:v>
                </c:pt>
              </c:strCache>
            </c:strRef>
          </c:cat>
          <c:val>
            <c:numRef>
              <c:f>'[FORMATO PARA INFORME .xlsx]E_RESULTADOS'!$D$27:$D$30</c:f>
              <c:numCache>
                <c:formatCode>0.0</c:formatCode>
                <c:ptCount val="4"/>
                <c:pt idx="0">
                  <c:v>81.959546481688591</c:v>
                </c:pt>
                <c:pt idx="1">
                  <c:v>10.01276221129269</c:v>
                </c:pt>
                <c:pt idx="2">
                  <c:v>0</c:v>
                </c:pt>
                <c:pt idx="3">
                  <c:v>8.0276913070187064</c:v>
                </c:pt>
              </c:numCache>
            </c:numRef>
          </c:val>
          <c:extLst>
            <c:ext xmlns:c16="http://schemas.microsoft.com/office/drawing/2014/chart" uri="{C3380CC4-5D6E-409C-BE32-E72D297353CC}">
              <c16:uniqueId val="{00000011-1AC1-4C71-96E4-C0E2A2D55E75}"/>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334B5-856D-4614-8C81-108D284872D1}" type="datetimeFigureOut">
              <a:rPr lang="es-CO" smtClean="0"/>
              <a:t>2/04/2022</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CO"/>
              <a:t>Dirección: Carrera 30 Nariño # 30-19– Telefax: 861 81 10</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F4B65-7C62-43AB-BB3F-5885C8F7AE58}" type="slidenum">
              <a:rPr lang="es-CO" smtClean="0"/>
              <a:t>‹Nº›</a:t>
            </a:fld>
            <a:endParaRPr lang="es-CO"/>
          </a:p>
        </p:txBody>
      </p:sp>
    </p:spTree>
    <p:extLst>
      <p:ext uri="{BB962C8B-B14F-4D97-AF65-F5344CB8AC3E}">
        <p14:creationId xmlns:p14="http://schemas.microsoft.com/office/powerpoint/2010/main" val="9897615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6E369B-CB7D-426C-A2C6-AEC8E3C9F89F}"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253265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4D24E9-555E-42EC-813B-20FC0CFEEC71}" type="datetime1">
              <a:rPr lang="es-CO" smtClean="0"/>
              <a:t>2/04/2022</a:t>
            </a:fld>
            <a:endParaRPr lang="es-CO"/>
          </a:p>
        </p:txBody>
      </p:sp>
      <p:sp>
        <p:nvSpPr>
          <p:cNvPr id="6" name="Footer Placeholder 5"/>
          <p:cNvSpPr>
            <a:spLocks noGrp="1"/>
          </p:cNvSpPr>
          <p:nvPr>
            <p:ph type="ftr" sz="quarter" idx="11"/>
          </p:nvPr>
        </p:nvSpPr>
        <p:spPr/>
        <p:txBody>
          <a:bodyPr/>
          <a:lstStyle/>
          <a:p>
            <a:r>
              <a:rPr lang="es-CO"/>
              <a:t>Dirección: Carrera 30 Nariño # 30-19– Telefax: 861 81 10</a:t>
            </a:r>
          </a:p>
        </p:txBody>
      </p:sp>
      <p:sp>
        <p:nvSpPr>
          <p:cNvPr id="7" name="Slide Number Placeholder 6"/>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238989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86F314C-3FEC-4D9A-8DDD-AA4A863F4583}"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230636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0C9B86-2F8B-4B77-B232-62271A7CE433}"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134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7EE301B-AFDF-457D-A613-E55342E80008}"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149115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1BD4DE-12FF-4638-B58D-8A459A767256}" type="datetime1">
              <a:rPr lang="es-CO" smtClean="0"/>
              <a:t>2/04/2022</a:t>
            </a:fld>
            <a:endParaRPr lang="es-CO"/>
          </a:p>
        </p:txBody>
      </p:sp>
      <p:sp>
        <p:nvSpPr>
          <p:cNvPr id="4"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57587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B032C6F-F13E-49AD-8563-550DDB2065A9}" type="datetime1">
              <a:rPr lang="es-CO" smtClean="0"/>
              <a:t>2/04/2022</a:t>
            </a:fld>
            <a:endParaRPr lang="es-CO"/>
          </a:p>
        </p:txBody>
      </p:sp>
      <p:sp>
        <p:nvSpPr>
          <p:cNvPr id="4"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213204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D599136-F8E9-4CEC-B72B-6E39AB683A94}"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242896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E7B81F-4A7C-4E3E-9E9F-C9FD3B6A9B16}"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80988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5FE72C11-B4A8-42BF-8F59-029D6A50CAB5}"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196442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D4A9143-5F2B-4C26-8F98-17EA3BBA7816}" type="datetime1">
              <a:rPr lang="es-CO" smtClean="0"/>
              <a:t>2/04/2022</a:t>
            </a:fld>
            <a:endParaRPr lang="es-CO"/>
          </a:p>
        </p:txBody>
      </p:sp>
      <p:sp>
        <p:nvSpPr>
          <p:cNvPr id="5" name="Footer Placeholder 4"/>
          <p:cNvSpPr>
            <a:spLocks noGrp="1"/>
          </p:cNvSpPr>
          <p:nvPr>
            <p:ph type="ftr" sz="quarter" idx="11"/>
          </p:nvPr>
        </p:nvSpPr>
        <p:spPr/>
        <p:txBody>
          <a:bodyPr/>
          <a:lstStyle/>
          <a:p>
            <a:r>
              <a:rPr lang="es-CO"/>
              <a:t>Dirección: Carrera 30 Nariño # 30-19– Telefax: 861 81 10</a:t>
            </a:r>
          </a:p>
        </p:txBody>
      </p:sp>
      <p:sp>
        <p:nvSpPr>
          <p:cNvPr id="6" name="Slide Number Placeholder 5"/>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164696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62A6630-DBA7-457D-9BD4-AE947BFFC8B4}" type="datetime1">
              <a:rPr lang="es-CO" smtClean="0"/>
              <a:t>2/04/2022</a:t>
            </a:fld>
            <a:endParaRPr lang="es-CO"/>
          </a:p>
        </p:txBody>
      </p:sp>
      <p:sp>
        <p:nvSpPr>
          <p:cNvPr id="6" name="Footer Placeholder 5"/>
          <p:cNvSpPr>
            <a:spLocks noGrp="1"/>
          </p:cNvSpPr>
          <p:nvPr>
            <p:ph type="ftr" sz="quarter" idx="11"/>
          </p:nvPr>
        </p:nvSpPr>
        <p:spPr/>
        <p:txBody>
          <a:bodyPr/>
          <a:lstStyle/>
          <a:p>
            <a:r>
              <a:rPr lang="es-CO"/>
              <a:t>Dirección: Carrera 30 Nariño # 30-19– Telefax: 861 81 10</a:t>
            </a:r>
          </a:p>
        </p:txBody>
      </p:sp>
      <p:sp>
        <p:nvSpPr>
          <p:cNvPr id="7" name="Slide Number Placeholder 6"/>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249719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3C25307-FDB3-4A3B-8489-E2BF38BA949C}" type="datetime1">
              <a:rPr lang="es-CO" smtClean="0"/>
              <a:t>2/04/2022</a:t>
            </a:fld>
            <a:endParaRPr lang="es-CO"/>
          </a:p>
        </p:txBody>
      </p:sp>
      <p:sp>
        <p:nvSpPr>
          <p:cNvPr id="8" name="Footer Placeholder 7"/>
          <p:cNvSpPr>
            <a:spLocks noGrp="1"/>
          </p:cNvSpPr>
          <p:nvPr>
            <p:ph type="ftr" sz="quarter" idx="11"/>
          </p:nvPr>
        </p:nvSpPr>
        <p:spPr/>
        <p:txBody>
          <a:bodyPr/>
          <a:lstStyle/>
          <a:p>
            <a:r>
              <a:rPr lang="es-CO"/>
              <a:t>Dirección: Carrera 30 Nariño # 30-19– Telefax: 861 81 10</a:t>
            </a:r>
          </a:p>
        </p:txBody>
      </p:sp>
      <p:sp>
        <p:nvSpPr>
          <p:cNvPr id="9" name="Slide Number Placeholder 8"/>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318336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F95BBF0C-E5DF-4930-BAAC-181782C76AEB}" type="datetime1">
              <a:rPr lang="es-CO" smtClean="0"/>
              <a:t>2/04/2022</a:t>
            </a:fld>
            <a:endParaRPr lang="es-CO"/>
          </a:p>
        </p:txBody>
      </p:sp>
      <p:sp>
        <p:nvSpPr>
          <p:cNvPr id="5" name="Footer Placeholder 3"/>
          <p:cNvSpPr>
            <a:spLocks noGrp="1"/>
          </p:cNvSpPr>
          <p:nvPr>
            <p:ph type="ftr" sz="quarter" idx="11"/>
          </p:nvPr>
        </p:nvSpPr>
        <p:spPr/>
        <p:txBody>
          <a:bodyPr/>
          <a:lstStyle/>
          <a:p>
            <a:r>
              <a:rPr lang="es-CO"/>
              <a:t>Dirección: Carrera 30 Nariño # 30-19– Telefax: 861 81 10</a:t>
            </a:r>
          </a:p>
        </p:txBody>
      </p:sp>
      <p:sp>
        <p:nvSpPr>
          <p:cNvPr id="6" name="Slide Number Placeholder 4"/>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196293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84A921-76E1-4069-841A-731C1369AF0D}" type="datetime1">
              <a:rPr lang="es-CO" smtClean="0"/>
              <a:t>2/04/2022</a:t>
            </a:fld>
            <a:endParaRPr lang="es-CO"/>
          </a:p>
        </p:txBody>
      </p:sp>
      <p:sp>
        <p:nvSpPr>
          <p:cNvPr id="5" name="Footer Placeholder 2"/>
          <p:cNvSpPr>
            <a:spLocks noGrp="1"/>
          </p:cNvSpPr>
          <p:nvPr>
            <p:ph type="ftr" sz="quarter" idx="11"/>
          </p:nvPr>
        </p:nvSpPr>
        <p:spPr/>
        <p:txBody>
          <a:bodyPr/>
          <a:lstStyle/>
          <a:p>
            <a:r>
              <a:rPr lang="es-CO"/>
              <a:t>Dirección: Carrera 30 Nariño # 30-19– Telefax: 861 81 10</a:t>
            </a:r>
          </a:p>
        </p:txBody>
      </p:sp>
      <p:sp>
        <p:nvSpPr>
          <p:cNvPr id="6" name="Slide Number Placeholder 3"/>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201293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887ED2BD-67D0-4B54-9ABC-9ABD0D53C884}" type="datetime1">
              <a:rPr lang="es-CO" smtClean="0"/>
              <a:t>2/04/2022</a:t>
            </a:fld>
            <a:endParaRPr lang="es-CO"/>
          </a:p>
        </p:txBody>
      </p:sp>
      <p:sp>
        <p:nvSpPr>
          <p:cNvPr id="5" name="Footer Placeholder 5"/>
          <p:cNvSpPr>
            <a:spLocks noGrp="1"/>
          </p:cNvSpPr>
          <p:nvPr>
            <p:ph type="ftr" sz="quarter" idx="11"/>
          </p:nvPr>
        </p:nvSpPr>
        <p:spPr/>
        <p:txBody>
          <a:bodyPr/>
          <a:lstStyle/>
          <a:p>
            <a:r>
              <a:rPr lang="es-CO"/>
              <a:t>Dirección: Carrera 30 Nariño # 30-19– Telefax: 861 81 10</a:t>
            </a:r>
          </a:p>
        </p:txBody>
      </p:sp>
      <p:sp>
        <p:nvSpPr>
          <p:cNvPr id="6" name="Slide Number Placeholder 6"/>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109309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B8B1493-1B2D-4311-A91F-55C0EC9F78F8}" type="datetime1">
              <a:rPr lang="es-CO" smtClean="0"/>
              <a:t>2/04/2022</a:t>
            </a:fld>
            <a:endParaRPr lang="es-CO"/>
          </a:p>
        </p:txBody>
      </p:sp>
      <p:sp>
        <p:nvSpPr>
          <p:cNvPr id="6" name="Footer Placeholder 5"/>
          <p:cNvSpPr>
            <a:spLocks noGrp="1"/>
          </p:cNvSpPr>
          <p:nvPr>
            <p:ph type="ftr" sz="quarter" idx="11"/>
          </p:nvPr>
        </p:nvSpPr>
        <p:spPr/>
        <p:txBody>
          <a:bodyPr/>
          <a:lstStyle/>
          <a:p>
            <a:r>
              <a:rPr lang="es-CO"/>
              <a:t>Dirección: Carrera 30 Nariño # 30-19– Telefax: 861 81 10</a:t>
            </a:r>
          </a:p>
        </p:txBody>
      </p:sp>
      <p:sp>
        <p:nvSpPr>
          <p:cNvPr id="7" name="Slide Number Placeholder 6"/>
          <p:cNvSpPr>
            <a:spLocks noGrp="1"/>
          </p:cNvSpPr>
          <p:nvPr>
            <p:ph type="sldNum" sz="quarter" idx="12"/>
          </p:nvPr>
        </p:nvSpPr>
        <p:spPr/>
        <p:txBody>
          <a:bodyPr/>
          <a:lstStyle/>
          <a:p>
            <a:fld id="{B2139B5F-3ECA-4E8A-9086-4B2A095C74E7}" type="slidenum">
              <a:rPr lang="es-CO" smtClean="0"/>
              <a:t>‹Nº›</a:t>
            </a:fld>
            <a:endParaRPr lang="es-CO"/>
          </a:p>
        </p:txBody>
      </p:sp>
    </p:spTree>
    <p:extLst>
      <p:ext uri="{BB962C8B-B14F-4D97-AF65-F5344CB8AC3E}">
        <p14:creationId xmlns:p14="http://schemas.microsoft.com/office/powerpoint/2010/main" val="336846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E0E4F3-DB6E-4598-9DBB-EB997080EE6C}" type="datetime1">
              <a:rPr lang="es-CO" smtClean="0"/>
              <a:t>2/04/2022</a:t>
            </a:fld>
            <a:endParaRPr lang="es-CO"/>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s-CO"/>
              <a:t>Dirección: Carrera 30 Nariño # 30-19– Telefax: 861 81 10</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2139B5F-3ECA-4E8A-9086-4B2A095C74E7}" type="slidenum">
              <a:rPr lang="es-CO" smtClean="0"/>
              <a:t>‹Nº›</a:t>
            </a:fld>
            <a:endParaRPr lang="es-CO"/>
          </a:p>
        </p:txBody>
      </p:sp>
    </p:spTree>
    <p:extLst>
      <p:ext uri="{BB962C8B-B14F-4D97-AF65-F5344CB8AC3E}">
        <p14:creationId xmlns:p14="http://schemas.microsoft.com/office/powerpoint/2010/main" val="419925839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sldNum="0"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3.xlsx"/><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Excel_Worksheet4.xlsx"/><Relationship Id="rId5" Type="http://schemas.openxmlformats.org/officeDocument/2006/relationships/image" Target="../media/image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package" Target="../embeddings/Microsoft_Excel_Worksheet7.xlsx"/><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chart" Target="../charts/char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chart" Target="../charts/chart3.xml"/><Relationship Id="rId7" Type="http://schemas.openxmlformats.org/officeDocument/2006/relationships/package" Target="../embeddings/Microsoft_Excel_Worksheet10.xlsx"/><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package" Target="../embeddings/Microsoft_Excel_Worksheet9.xlsx"/><Relationship Id="rId4" Type="http://schemas.openxmlformats.org/officeDocument/2006/relationships/chart" Target="../charts/chart4.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1.xlsx"/><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emf"/><Relationship Id="rId5" Type="http://schemas.openxmlformats.org/officeDocument/2006/relationships/package" Target="../embeddings/Microsoft_Excel_Worksheet12.xlsx"/><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7.xml"/><Relationship Id="rId7" Type="http://schemas.openxmlformats.org/officeDocument/2006/relationships/package" Target="../embeddings/Microsoft_Excel_Worksheet1.xlsx"/><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2.emf"/><Relationship Id="rId5" Type="http://schemas.openxmlformats.org/officeDocument/2006/relationships/package" Target="../embeddings/Microsoft_Excel_Worksheet.xlsx"/><Relationship Id="rId4" Type="http://schemas.openxmlformats.org/officeDocument/2006/relationships/image" Target="../media/image1.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6" name="Picture 3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8" name="Oval 3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42" name="Picture 4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44" name="Rectangle 4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8"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50" name="Freeform: Shape 49">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CuadroTexto 5"/>
          <p:cNvSpPr txBox="1"/>
          <p:nvPr/>
        </p:nvSpPr>
        <p:spPr>
          <a:xfrm>
            <a:off x="492663" y="957185"/>
            <a:ext cx="6147041" cy="370964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i="0" kern="1200" dirty="0">
                <a:solidFill>
                  <a:schemeClr val="tx2"/>
                </a:solidFill>
                <a:latin typeface="+mj-lt"/>
                <a:ea typeface="+mj-ea"/>
                <a:cs typeface="+mj-cs"/>
              </a:rPr>
              <a:t>INFORME GERENCIAL</a:t>
            </a:r>
          </a:p>
          <a:p>
            <a:pPr>
              <a:lnSpc>
                <a:spcPct val="90000"/>
              </a:lnSpc>
              <a:spcBef>
                <a:spcPct val="0"/>
              </a:spcBef>
              <a:spcAft>
                <a:spcPts val="600"/>
              </a:spcAft>
            </a:pPr>
            <a:endParaRPr lang="en-US" sz="4400" b="1" i="0" kern="1200" dirty="0">
              <a:solidFill>
                <a:schemeClr val="tx2"/>
              </a:solidFill>
              <a:latin typeface="+mj-lt"/>
              <a:ea typeface="+mj-ea"/>
              <a:cs typeface="+mj-cs"/>
            </a:endParaRPr>
          </a:p>
          <a:p>
            <a:pPr>
              <a:lnSpc>
                <a:spcPct val="90000"/>
              </a:lnSpc>
              <a:spcBef>
                <a:spcPct val="0"/>
              </a:spcBef>
              <a:spcAft>
                <a:spcPts val="600"/>
              </a:spcAft>
            </a:pPr>
            <a:r>
              <a:rPr lang="en-US" sz="2800" b="1" i="0" kern="1200" dirty="0">
                <a:solidFill>
                  <a:schemeClr val="tx2"/>
                </a:solidFill>
                <a:latin typeface="+mj-lt"/>
                <a:ea typeface="+mj-ea"/>
                <a:cs typeface="+mj-cs"/>
              </a:rPr>
              <a:t>EMPRESAS PUBLICAS DE SAN ANDRES DE CUERQUIA EMPUSAC</a:t>
            </a:r>
          </a:p>
          <a:p>
            <a:pPr>
              <a:lnSpc>
                <a:spcPct val="90000"/>
              </a:lnSpc>
              <a:spcBef>
                <a:spcPct val="0"/>
              </a:spcBef>
              <a:spcAft>
                <a:spcPts val="600"/>
              </a:spcAft>
            </a:pPr>
            <a:r>
              <a:rPr lang="en-US" sz="2400" b="1" dirty="0">
                <a:solidFill>
                  <a:schemeClr val="tx2"/>
                </a:solidFill>
                <a:latin typeface="+mj-lt"/>
                <a:ea typeface="+mj-ea"/>
                <a:cs typeface="+mj-cs"/>
              </a:rPr>
              <a:t>CORTE A 31 DE DICIEMBRE DE 2021</a:t>
            </a:r>
            <a:endParaRPr lang="en-US" sz="2400" b="1" i="0" kern="1200" dirty="0">
              <a:solidFill>
                <a:schemeClr val="tx2"/>
              </a:solidFill>
              <a:latin typeface="+mj-lt"/>
              <a:ea typeface="+mj-ea"/>
              <a:cs typeface="+mj-cs"/>
            </a:endParaRPr>
          </a:p>
          <a:p>
            <a:pPr>
              <a:lnSpc>
                <a:spcPct val="90000"/>
              </a:lnSpc>
              <a:spcBef>
                <a:spcPct val="0"/>
              </a:spcBef>
              <a:spcAft>
                <a:spcPts val="600"/>
              </a:spcAft>
            </a:pPr>
            <a:endParaRPr lang="en-US" sz="2800" b="1" i="0" kern="1200" dirty="0">
              <a:solidFill>
                <a:schemeClr val="tx2"/>
              </a:solidFill>
              <a:latin typeface="+mj-lt"/>
              <a:ea typeface="+mj-ea"/>
              <a:cs typeface="+mj-cs"/>
            </a:endParaRPr>
          </a:p>
        </p:txBody>
      </p:sp>
      <p:sp>
        <p:nvSpPr>
          <p:cNvPr id="52" name="Rectangle 51">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pie de página 3">
            <a:extLst>
              <a:ext uri="{FF2B5EF4-FFF2-40B4-BE49-F238E27FC236}">
                <a16:creationId xmlns:a16="http://schemas.microsoft.com/office/drawing/2014/main" id="{CF7A2A35-8BBD-4E44-97F4-EC2AF56CD48E}"/>
              </a:ext>
            </a:extLst>
          </p:cNvPr>
          <p:cNvSpPr>
            <a:spLocks noGrp="1"/>
          </p:cNvSpPr>
          <p:nvPr>
            <p:ph type="ftr" sz="quarter" idx="11"/>
          </p:nvPr>
        </p:nvSpPr>
        <p:spPr>
          <a:xfrm>
            <a:off x="818597"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graphicFrame>
        <p:nvGraphicFramePr>
          <p:cNvPr id="7" name="Tabla 6">
            <a:extLst>
              <a:ext uri="{FF2B5EF4-FFF2-40B4-BE49-F238E27FC236}">
                <a16:creationId xmlns:a16="http://schemas.microsoft.com/office/drawing/2014/main" id="{A1A901C6-B3AC-4FD9-8A84-1532EC5B2EC1}"/>
              </a:ext>
            </a:extLst>
          </p:cNvPr>
          <p:cNvGraphicFramePr>
            <a:graphicFrameLocks noGrp="1"/>
          </p:cNvGraphicFramePr>
          <p:nvPr>
            <p:extLst>
              <p:ext uri="{D42A27DB-BD31-4B8C-83A1-F6EECF244321}">
                <p14:modId xmlns:p14="http://schemas.microsoft.com/office/powerpoint/2010/main" val="1158306175"/>
              </p:ext>
            </p:extLst>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2050" name="Imagen 1">
            <a:extLst>
              <a:ext uri="{FF2B5EF4-FFF2-40B4-BE49-F238E27FC236}">
                <a16:creationId xmlns:a16="http://schemas.microsoft.com/office/drawing/2014/main" id="{0095EE27-3CE6-499B-86CF-BC5A9F9BE9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774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6059" y="1304529"/>
            <a:ext cx="8293768" cy="1923604"/>
          </a:xfrm>
          <a:prstGeom prst="rect">
            <a:avLst/>
          </a:prstGeom>
          <a:noFill/>
        </p:spPr>
        <p:txBody>
          <a:bodyPr wrap="square" rtlCol="0">
            <a:spAutoFit/>
          </a:bodyPr>
          <a:lstStyle/>
          <a:p>
            <a:pPr hangingPunct="0"/>
            <a:endParaRPr lang="es-ES_tradnl" sz="1200" b="1" dirty="0">
              <a:latin typeface="Arial" panose="020B0604020202020204" pitchFamily="34" charset="0"/>
              <a:cs typeface="Arial" panose="020B0604020202020204" pitchFamily="34" charset="0"/>
            </a:endParaRPr>
          </a:p>
          <a:p>
            <a:pPr hangingPunct="0"/>
            <a:endParaRPr lang="es-ES_tradnl" sz="1200" b="1" dirty="0">
              <a:latin typeface="Arial" panose="020B0604020202020204" pitchFamily="34" charset="0"/>
              <a:cs typeface="Arial" panose="020B0604020202020204" pitchFamily="34" charset="0"/>
            </a:endParaRPr>
          </a:p>
          <a:p>
            <a:pPr hangingPunct="0"/>
            <a:r>
              <a:rPr lang="es-ES_tradnl" sz="1200" b="1" dirty="0">
                <a:latin typeface="Arial" panose="020B0604020202020204" pitchFamily="34" charset="0"/>
                <a:cs typeface="Arial" panose="020B0604020202020204" pitchFamily="34" charset="0"/>
              </a:rPr>
              <a:t>EJECUCION DE EGRESOS A DICIEMBRE DE 2021</a:t>
            </a:r>
            <a:endParaRPr lang="es-CO" sz="1200" dirty="0">
              <a:latin typeface="Arial" panose="020B0604020202020204" pitchFamily="34" charset="0"/>
              <a:cs typeface="Arial" panose="020B0604020202020204" pitchFamily="34" charset="0"/>
            </a:endParaRPr>
          </a:p>
          <a:p>
            <a:pPr hangingPunct="0"/>
            <a:r>
              <a:rPr lang="es-ES_tradnl" sz="1100" b="1" dirty="0"/>
              <a:t> </a:t>
            </a:r>
            <a:endParaRPr lang="es-CO" sz="1100" dirty="0"/>
          </a:p>
          <a:p>
            <a:pPr algn="just" hangingPunct="0"/>
            <a:r>
              <a:rPr lang="es-ES_tradnl" sz="1200" dirty="0">
                <a:latin typeface="Arial" panose="020B0604020202020204" pitchFamily="34" charset="0"/>
                <a:cs typeface="Arial" panose="020B0604020202020204" pitchFamily="34" charset="0"/>
              </a:rPr>
              <a:t>Los egresos  son un componente esencial para el correcto funcionamiento de la Entidad; el cual, está desagregado acorde a los egresos   y discriminados por cada uno de los servicios prestados, para las diferentes  vigencias  se ve la ejecución de acuerdo a cada uno de los diferentes sectores. Se puede apreciar un aumento del año 2021 en comparación con el año 2019 de $143.082.023, del 27,9%; específicamente en los egresos por inversión que para el año 2021 fueron de $222.183.454.</a:t>
            </a:r>
            <a:endParaRPr lang="es-CO" sz="1200" dirty="0">
              <a:latin typeface="Arial" panose="020B0604020202020204" pitchFamily="34" charset="0"/>
              <a:cs typeface="Arial" panose="020B0604020202020204" pitchFamily="34" charset="0"/>
            </a:endParaRPr>
          </a:p>
          <a:p>
            <a:pPr algn="just"/>
            <a:endParaRPr lang="es-CO" sz="1100" dirty="0">
              <a:latin typeface="Arial" panose="020B0604020202020204" pitchFamily="34" charset="0"/>
              <a:cs typeface="Arial" panose="020B0604020202020204" pitchFamily="34" charset="0"/>
            </a:endParaRPr>
          </a:p>
        </p:txBody>
      </p:sp>
      <p:graphicFrame>
        <p:nvGraphicFramePr>
          <p:cNvPr id="3" name="Objeto 2">
            <a:extLst>
              <a:ext uri="{FF2B5EF4-FFF2-40B4-BE49-F238E27FC236}">
                <a16:creationId xmlns:a16="http://schemas.microsoft.com/office/drawing/2014/main" id="{F7A92FBE-D66A-4E0B-9F0C-C410E895464B}"/>
              </a:ext>
            </a:extLst>
          </p:cNvPr>
          <p:cNvGraphicFramePr>
            <a:graphicFrameLocks noChangeAspect="1"/>
          </p:cNvGraphicFramePr>
          <p:nvPr>
            <p:extLst>
              <p:ext uri="{D42A27DB-BD31-4B8C-83A1-F6EECF244321}">
                <p14:modId xmlns:p14="http://schemas.microsoft.com/office/powerpoint/2010/main" val="2085301790"/>
              </p:ext>
            </p:extLst>
          </p:nvPr>
        </p:nvGraphicFramePr>
        <p:xfrm>
          <a:off x="496978" y="2936295"/>
          <a:ext cx="8038114" cy="1700464"/>
        </p:xfrm>
        <a:graphic>
          <a:graphicData uri="http://schemas.openxmlformats.org/presentationml/2006/ole">
            <mc:AlternateContent xmlns:mc="http://schemas.openxmlformats.org/markup-compatibility/2006">
              <mc:Choice xmlns:v="urn:schemas-microsoft-com:vml" Requires="v">
                <p:oleObj spid="_x0000_s2051" name="Worksheet" r:id="rId3" imgW="10172698" imgH="1304896" progId="Excel.Sheet.12">
                  <p:embed/>
                </p:oleObj>
              </mc:Choice>
              <mc:Fallback>
                <p:oleObj name="Worksheet" r:id="rId3" imgW="10172698" imgH="1304896" progId="Excel.Sheet.12">
                  <p:embed/>
                  <p:pic>
                    <p:nvPicPr>
                      <p:cNvPr id="3" name="Objeto 2">
                        <a:extLst>
                          <a:ext uri="{FF2B5EF4-FFF2-40B4-BE49-F238E27FC236}">
                            <a16:creationId xmlns:a16="http://schemas.microsoft.com/office/drawing/2014/main" id="{F7A92FBE-D66A-4E0B-9F0C-C410E895464B}"/>
                          </a:ext>
                        </a:extLst>
                      </p:cNvPr>
                      <p:cNvPicPr/>
                      <p:nvPr/>
                    </p:nvPicPr>
                    <p:blipFill>
                      <a:blip r:embed="rId4"/>
                      <a:stretch>
                        <a:fillRect/>
                      </a:stretch>
                    </p:blipFill>
                    <p:spPr>
                      <a:xfrm>
                        <a:off x="496978" y="2936295"/>
                        <a:ext cx="8038114" cy="1700464"/>
                      </a:xfrm>
                      <a:prstGeom prst="rect">
                        <a:avLst/>
                      </a:prstGeom>
                    </p:spPr>
                  </p:pic>
                </p:oleObj>
              </mc:Fallback>
            </mc:AlternateContent>
          </a:graphicData>
        </a:graphic>
      </p:graphicFrame>
      <p:graphicFrame>
        <p:nvGraphicFramePr>
          <p:cNvPr id="4" name="Gráfico 3">
            <a:extLst>
              <a:ext uri="{FF2B5EF4-FFF2-40B4-BE49-F238E27FC236}">
                <a16:creationId xmlns:a16="http://schemas.microsoft.com/office/drawing/2014/main" id="{929AECEF-8824-48A3-B3BD-9AD6315AF1F3}"/>
              </a:ext>
            </a:extLst>
          </p:cNvPr>
          <p:cNvGraphicFramePr>
            <a:graphicFrameLocks/>
          </p:cNvGraphicFramePr>
          <p:nvPr>
            <p:extLst>
              <p:ext uri="{D42A27DB-BD31-4B8C-83A1-F6EECF244321}">
                <p14:modId xmlns:p14="http://schemas.microsoft.com/office/powerpoint/2010/main" val="2601319573"/>
              </p:ext>
            </p:extLst>
          </p:nvPr>
        </p:nvGraphicFramePr>
        <p:xfrm>
          <a:off x="1624083" y="4560003"/>
          <a:ext cx="5977719" cy="2005013"/>
        </p:xfrm>
        <a:graphic>
          <a:graphicData uri="http://schemas.openxmlformats.org/drawingml/2006/chart">
            <c:chart xmlns:c="http://schemas.openxmlformats.org/drawingml/2006/chart" xmlns:r="http://schemas.openxmlformats.org/officeDocument/2006/relationships" r:id="rId5"/>
          </a:graphicData>
        </a:graphic>
      </p:graphicFrame>
      <p:sp>
        <p:nvSpPr>
          <p:cNvPr id="8" name="Marcador de pie de página 7">
            <a:extLst>
              <a:ext uri="{FF2B5EF4-FFF2-40B4-BE49-F238E27FC236}">
                <a16:creationId xmlns:a16="http://schemas.microsoft.com/office/drawing/2014/main" id="{833B90A9-9BAD-4FFE-AEE4-AD6AB36C1024}"/>
              </a:ext>
            </a:extLst>
          </p:cNvPr>
          <p:cNvSpPr>
            <a:spLocks noGrp="1"/>
          </p:cNvSpPr>
          <p:nvPr>
            <p:ph type="ftr" sz="quarter" idx="11"/>
          </p:nvPr>
        </p:nvSpPr>
        <p:spPr/>
        <p:txBody>
          <a:bodyPr/>
          <a:lstStyle/>
          <a:p>
            <a:r>
              <a:rPr lang="es-CO"/>
              <a:t>Dirección: Carrera 30 Nariño # 30-19– Telefax: 861 81 10</a:t>
            </a:r>
          </a:p>
        </p:txBody>
      </p:sp>
      <p:graphicFrame>
        <p:nvGraphicFramePr>
          <p:cNvPr id="9" name="Tabla 8">
            <a:extLst>
              <a:ext uri="{FF2B5EF4-FFF2-40B4-BE49-F238E27FC236}">
                <a16:creationId xmlns:a16="http://schemas.microsoft.com/office/drawing/2014/main" id="{A0898FAC-4CA4-47D6-BC78-1AB4971502C4}"/>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10" name="Imagen 1">
            <a:extLst>
              <a:ext uri="{FF2B5EF4-FFF2-40B4-BE49-F238E27FC236}">
                <a16:creationId xmlns:a16="http://schemas.microsoft.com/office/drawing/2014/main" id="{1B79572C-DB4F-4A08-A625-F96B0ACA4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pie de página 3">
            <a:extLst>
              <a:ext uri="{FF2B5EF4-FFF2-40B4-BE49-F238E27FC236}">
                <a16:creationId xmlns:a16="http://schemas.microsoft.com/office/drawing/2014/main" id="{B3A8184F-D9D7-43B6-BDDD-3C2CAB4774DA}"/>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2" name="CuadroTexto 11">
            <a:extLst>
              <a:ext uri="{FF2B5EF4-FFF2-40B4-BE49-F238E27FC236}">
                <a16:creationId xmlns:a16="http://schemas.microsoft.com/office/drawing/2014/main" id="{017E01A5-D898-4CE0-B9E2-454A1B47A440}"/>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spTree>
    <p:extLst>
      <p:ext uri="{BB962C8B-B14F-4D97-AF65-F5344CB8AC3E}">
        <p14:creationId xmlns:p14="http://schemas.microsoft.com/office/powerpoint/2010/main" val="89870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2068" y="1818886"/>
            <a:ext cx="8149389" cy="1785104"/>
          </a:xfrm>
          <a:prstGeom prst="rect">
            <a:avLst/>
          </a:prstGeom>
          <a:noFill/>
        </p:spPr>
        <p:txBody>
          <a:bodyPr wrap="square" rtlCol="0">
            <a:spAutoFit/>
          </a:bodyPr>
          <a:lstStyle/>
          <a:p>
            <a:pPr algn="just" hangingPunct="0"/>
            <a:r>
              <a:rPr lang="es-ES_tradnl" sz="1200" b="1" dirty="0"/>
              <a:t>PUNTO DE EQUILIBRIO</a:t>
            </a:r>
            <a:endParaRPr lang="es-CO" sz="1200" dirty="0"/>
          </a:p>
          <a:p>
            <a:pPr algn="just" hangingPunct="0"/>
            <a:r>
              <a:rPr lang="es-ES_tradnl" sz="1400" b="1" dirty="0"/>
              <a:t> </a:t>
            </a:r>
            <a:endParaRPr lang="es-CO" sz="1400" dirty="0"/>
          </a:p>
          <a:p>
            <a:pPr algn="just" hangingPunct="0"/>
            <a:r>
              <a:rPr lang="es-ES_tradnl" sz="1400" dirty="0">
                <a:cs typeface="Arial" panose="020B0604020202020204" pitchFamily="34" charset="0"/>
              </a:rPr>
              <a:t>El punto de equilibrio, es aquella operación en la cual  la Entidad con sus ingresos alcanza a cubrir todos aquellos costos y gastos en los que se incurre para la prestación de los servicios públicos domiciliarios.</a:t>
            </a:r>
            <a:endParaRPr lang="es-CO" sz="1400" dirty="0">
              <a:cs typeface="Arial" panose="020B0604020202020204" pitchFamily="34" charset="0"/>
            </a:endParaRPr>
          </a:p>
          <a:p>
            <a:pPr algn="just" hangingPunct="0"/>
            <a:r>
              <a:rPr lang="es-ES_tradnl" sz="1400" dirty="0">
                <a:cs typeface="Arial" panose="020B0604020202020204" pitchFamily="34" charset="0"/>
              </a:rPr>
              <a:t>En la siguiente tabla observaremos comportamiento del año en vigencia:</a:t>
            </a:r>
            <a:endParaRPr lang="es-CO" sz="1400" dirty="0">
              <a:cs typeface="Arial" panose="020B0604020202020204" pitchFamily="34" charset="0"/>
            </a:endParaRPr>
          </a:p>
          <a:p>
            <a:pPr algn="just" hangingPunct="0"/>
            <a:r>
              <a:rPr lang="es-ES_tradnl" sz="1400" b="1" dirty="0"/>
              <a:t> </a:t>
            </a:r>
            <a:endParaRPr lang="es-CO" sz="1400" dirty="0"/>
          </a:p>
          <a:p>
            <a:endParaRPr lang="es-CO" sz="1400" dirty="0"/>
          </a:p>
        </p:txBody>
      </p:sp>
      <p:graphicFrame>
        <p:nvGraphicFramePr>
          <p:cNvPr id="6" name="Objeto 5">
            <a:extLst>
              <a:ext uri="{FF2B5EF4-FFF2-40B4-BE49-F238E27FC236}">
                <a16:creationId xmlns:a16="http://schemas.microsoft.com/office/drawing/2014/main" id="{6CA635A1-8CFE-4641-B8FF-EA5D696892CD}"/>
              </a:ext>
            </a:extLst>
          </p:cNvPr>
          <p:cNvGraphicFramePr>
            <a:graphicFrameLocks noChangeAspect="1"/>
          </p:cNvGraphicFramePr>
          <p:nvPr>
            <p:extLst>
              <p:ext uri="{D42A27DB-BD31-4B8C-83A1-F6EECF244321}">
                <p14:modId xmlns:p14="http://schemas.microsoft.com/office/powerpoint/2010/main" val="1032357742"/>
              </p:ext>
            </p:extLst>
          </p:nvPr>
        </p:nvGraphicFramePr>
        <p:xfrm>
          <a:off x="462068" y="4537961"/>
          <a:ext cx="4551947" cy="1594795"/>
        </p:xfrm>
        <a:graphic>
          <a:graphicData uri="http://schemas.openxmlformats.org/presentationml/2006/ole">
            <mc:AlternateContent xmlns:mc="http://schemas.openxmlformats.org/markup-compatibility/2006">
              <mc:Choice xmlns:v="urn:schemas-microsoft-com:vml" Requires="v">
                <p:oleObj spid="_x0000_s3076" name="Worksheet" r:id="rId3" imgW="4171989" imgH="1209756" progId="Excel.Sheet.12">
                  <p:embed/>
                </p:oleObj>
              </mc:Choice>
              <mc:Fallback>
                <p:oleObj name="Worksheet" r:id="rId3" imgW="4171989" imgH="1209756" progId="Excel.Sheet.12">
                  <p:embed/>
                  <p:pic>
                    <p:nvPicPr>
                      <p:cNvPr id="6" name="Objeto 5">
                        <a:extLst>
                          <a:ext uri="{FF2B5EF4-FFF2-40B4-BE49-F238E27FC236}">
                            <a16:creationId xmlns:a16="http://schemas.microsoft.com/office/drawing/2014/main" id="{6CA635A1-8CFE-4641-B8FF-EA5D696892CD}"/>
                          </a:ext>
                        </a:extLst>
                      </p:cNvPr>
                      <p:cNvPicPr/>
                      <p:nvPr/>
                    </p:nvPicPr>
                    <p:blipFill>
                      <a:blip r:embed="rId4"/>
                      <a:stretch>
                        <a:fillRect/>
                      </a:stretch>
                    </p:blipFill>
                    <p:spPr>
                      <a:xfrm>
                        <a:off x="462068" y="4537961"/>
                        <a:ext cx="4551947" cy="1594795"/>
                      </a:xfrm>
                      <a:prstGeom prst="rect">
                        <a:avLst/>
                      </a:prstGeom>
                    </p:spPr>
                  </p:pic>
                </p:oleObj>
              </mc:Fallback>
            </mc:AlternateContent>
          </a:graphicData>
        </a:graphic>
      </p:graphicFrame>
      <p:graphicFrame>
        <p:nvGraphicFramePr>
          <p:cNvPr id="8" name="Tabla 7">
            <a:extLst>
              <a:ext uri="{FF2B5EF4-FFF2-40B4-BE49-F238E27FC236}">
                <a16:creationId xmlns:a16="http://schemas.microsoft.com/office/drawing/2014/main" id="{C1B23E6C-020C-4B27-B937-963465F372E3}"/>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9" name="Imagen 1">
            <a:extLst>
              <a:ext uri="{FF2B5EF4-FFF2-40B4-BE49-F238E27FC236}">
                <a16:creationId xmlns:a16="http://schemas.microsoft.com/office/drawing/2014/main" id="{4018C097-7764-4D83-8392-17BACF6FD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pie de página 3">
            <a:extLst>
              <a:ext uri="{FF2B5EF4-FFF2-40B4-BE49-F238E27FC236}">
                <a16:creationId xmlns:a16="http://schemas.microsoft.com/office/drawing/2014/main" id="{14B76316-9692-4A01-A52E-2B2712383DA1}"/>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1" name="CuadroTexto 10">
            <a:extLst>
              <a:ext uri="{FF2B5EF4-FFF2-40B4-BE49-F238E27FC236}">
                <a16:creationId xmlns:a16="http://schemas.microsoft.com/office/drawing/2014/main" id="{FF5242D5-B5F8-4FB6-A718-83818A18BE08}"/>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sp>
        <p:nvSpPr>
          <p:cNvPr id="12" name="CuadroTexto 11">
            <a:extLst>
              <a:ext uri="{FF2B5EF4-FFF2-40B4-BE49-F238E27FC236}">
                <a16:creationId xmlns:a16="http://schemas.microsoft.com/office/drawing/2014/main" id="{66FB6672-DB61-42F6-B386-ADDB0D732079}"/>
              </a:ext>
            </a:extLst>
          </p:cNvPr>
          <p:cNvSpPr txBox="1"/>
          <p:nvPr/>
        </p:nvSpPr>
        <p:spPr>
          <a:xfrm>
            <a:off x="5068606" y="5180730"/>
            <a:ext cx="3801292" cy="754053"/>
          </a:xfrm>
          <a:prstGeom prst="rect">
            <a:avLst/>
          </a:prstGeom>
          <a:noFill/>
        </p:spPr>
        <p:txBody>
          <a:bodyPr wrap="square" rtlCol="0">
            <a:spAutoFit/>
          </a:bodyPr>
          <a:lstStyle/>
          <a:p>
            <a:pPr algn="just" hangingPunct="0"/>
            <a:r>
              <a:rPr lang="es-ES_tradnl" sz="1100" b="1" dirty="0"/>
              <a:t>En tabla se hace la representación del valor de recaudo total por servicio, dividido por los 12 meses del año</a:t>
            </a:r>
            <a:r>
              <a:rPr lang="es-ES_tradnl" sz="1000" b="1" dirty="0"/>
              <a:t> lo que da el promedio mensual.</a:t>
            </a:r>
            <a:endParaRPr lang="es-CO" sz="1000" dirty="0"/>
          </a:p>
          <a:p>
            <a:endParaRPr lang="es-CO" sz="1000" dirty="0"/>
          </a:p>
        </p:txBody>
      </p:sp>
      <p:graphicFrame>
        <p:nvGraphicFramePr>
          <p:cNvPr id="13" name="Objeto 12">
            <a:extLst>
              <a:ext uri="{FF2B5EF4-FFF2-40B4-BE49-F238E27FC236}">
                <a16:creationId xmlns:a16="http://schemas.microsoft.com/office/drawing/2014/main" id="{02D998CF-A369-4401-95AF-DD87EB0E16CF}"/>
              </a:ext>
            </a:extLst>
          </p:cNvPr>
          <p:cNvGraphicFramePr>
            <a:graphicFrameLocks noChangeAspect="1"/>
          </p:cNvGraphicFramePr>
          <p:nvPr>
            <p:extLst>
              <p:ext uri="{D42A27DB-BD31-4B8C-83A1-F6EECF244321}">
                <p14:modId xmlns:p14="http://schemas.microsoft.com/office/powerpoint/2010/main" val="3669980487"/>
              </p:ext>
            </p:extLst>
          </p:nvPr>
        </p:nvGraphicFramePr>
        <p:xfrm>
          <a:off x="496978" y="3271997"/>
          <a:ext cx="7678031" cy="1209675"/>
        </p:xfrm>
        <a:graphic>
          <a:graphicData uri="http://schemas.openxmlformats.org/presentationml/2006/ole">
            <mc:AlternateContent xmlns:mc="http://schemas.openxmlformats.org/markup-compatibility/2006">
              <mc:Choice xmlns:v="urn:schemas-microsoft-com:vml" Requires="v">
                <p:oleObj spid="_x0000_s3077" name="Worksheet" r:id="rId6" imgW="6753166" imgH="495150" progId="Excel.Sheet.12">
                  <p:embed/>
                </p:oleObj>
              </mc:Choice>
              <mc:Fallback>
                <p:oleObj name="Worksheet" r:id="rId6" imgW="6753166" imgH="495150" progId="Excel.Sheet.12">
                  <p:embed/>
                  <p:pic>
                    <p:nvPicPr>
                      <p:cNvPr id="13" name="Objeto 12">
                        <a:extLst>
                          <a:ext uri="{FF2B5EF4-FFF2-40B4-BE49-F238E27FC236}">
                            <a16:creationId xmlns:a16="http://schemas.microsoft.com/office/drawing/2014/main" id="{02D998CF-A369-4401-95AF-DD87EB0E16CF}"/>
                          </a:ext>
                        </a:extLst>
                      </p:cNvPr>
                      <p:cNvPicPr/>
                      <p:nvPr/>
                    </p:nvPicPr>
                    <p:blipFill>
                      <a:blip r:embed="rId7"/>
                      <a:stretch>
                        <a:fillRect/>
                      </a:stretch>
                    </p:blipFill>
                    <p:spPr>
                      <a:xfrm>
                        <a:off x="496978" y="3271997"/>
                        <a:ext cx="7678031" cy="1209675"/>
                      </a:xfrm>
                      <a:prstGeom prst="rect">
                        <a:avLst/>
                      </a:prstGeom>
                    </p:spPr>
                  </p:pic>
                </p:oleObj>
              </mc:Fallback>
            </mc:AlternateContent>
          </a:graphicData>
        </a:graphic>
      </p:graphicFrame>
    </p:spTree>
    <p:extLst>
      <p:ext uri="{BB962C8B-B14F-4D97-AF65-F5344CB8AC3E}">
        <p14:creationId xmlns:p14="http://schemas.microsoft.com/office/powerpoint/2010/main" val="220415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19991" y="1636298"/>
            <a:ext cx="5591991" cy="276999"/>
          </a:xfrm>
          <a:prstGeom prst="rect">
            <a:avLst/>
          </a:prstGeom>
          <a:noFill/>
        </p:spPr>
        <p:txBody>
          <a:bodyPr wrap="square" rtlCol="0">
            <a:spAutoFit/>
          </a:bodyPr>
          <a:lstStyle/>
          <a:p>
            <a:pPr algn="ctr"/>
            <a:r>
              <a:rPr lang="es-CO" sz="1200" b="1" dirty="0"/>
              <a:t>ESTADO DE SITUACIÓN FINANCIERA</a:t>
            </a:r>
          </a:p>
        </p:txBody>
      </p:sp>
      <p:graphicFrame>
        <p:nvGraphicFramePr>
          <p:cNvPr id="5" name="Objeto 4">
            <a:extLst>
              <a:ext uri="{FF2B5EF4-FFF2-40B4-BE49-F238E27FC236}">
                <a16:creationId xmlns:a16="http://schemas.microsoft.com/office/drawing/2014/main" id="{BD1505E8-6A99-4511-B3F6-D2ABA1857162}"/>
              </a:ext>
            </a:extLst>
          </p:cNvPr>
          <p:cNvGraphicFramePr>
            <a:graphicFrameLocks noChangeAspect="1"/>
          </p:cNvGraphicFramePr>
          <p:nvPr>
            <p:extLst>
              <p:ext uri="{D42A27DB-BD31-4B8C-83A1-F6EECF244321}">
                <p14:modId xmlns:p14="http://schemas.microsoft.com/office/powerpoint/2010/main" val="297401727"/>
              </p:ext>
            </p:extLst>
          </p:nvPr>
        </p:nvGraphicFramePr>
        <p:xfrm>
          <a:off x="787311" y="1774798"/>
          <a:ext cx="7120293" cy="4698230"/>
        </p:xfrm>
        <a:graphic>
          <a:graphicData uri="http://schemas.openxmlformats.org/presentationml/2006/ole">
            <mc:AlternateContent xmlns:mc="http://schemas.openxmlformats.org/markup-compatibility/2006">
              <mc:Choice xmlns:v="urn:schemas-microsoft-com:vml" Requires="v">
                <p:oleObj spid="_x0000_s4099" name="Worksheet" r:id="rId3" imgW="7143921" imgH="5381535" progId="Excel.Sheet.12">
                  <p:embed/>
                </p:oleObj>
              </mc:Choice>
              <mc:Fallback>
                <p:oleObj name="Worksheet" r:id="rId3" imgW="7143921" imgH="5381535" progId="Excel.Sheet.12">
                  <p:embed/>
                  <p:pic>
                    <p:nvPicPr>
                      <p:cNvPr id="5" name="Objeto 4">
                        <a:extLst>
                          <a:ext uri="{FF2B5EF4-FFF2-40B4-BE49-F238E27FC236}">
                            <a16:creationId xmlns:a16="http://schemas.microsoft.com/office/drawing/2014/main" id="{BD1505E8-6A99-4511-B3F6-D2ABA1857162}"/>
                          </a:ext>
                        </a:extLst>
                      </p:cNvPr>
                      <p:cNvPicPr/>
                      <p:nvPr/>
                    </p:nvPicPr>
                    <p:blipFill>
                      <a:blip r:embed="rId4"/>
                      <a:stretch>
                        <a:fillRect/>
                      </a:stretch>
                    </p:blipFill>
                    <p:spPr>
                      <a:xfrm>
                        <a:off x="787311" y="1774798"/>
                        <a:ext cx="7120293" cy="4698230"/>
                      </a:xfrm>
                      <a:prstGeom prst="rect">
                        <a:avLst/>
                      </a:prstGeom>
                    </p:spPr>
                  </p:pic>
                </p:oleObj>
              </mc:Fallback>
            </mc:AlternateContent>
          </a:graphicData>
        </a:graphic>
      </p:graphicFrame>
      <p:graphicFrame>
        <p:nvGraphicFramePr>
          <p:cNvPr id="7" name="Tabla 6">
            <a:extLst>
              <a:ext uri="{FF2B5EF4-FFF2-40B4-BE49-F238E27FC236}">
                <a16:creationId xmlns:a16="http://schemas.microsoft.com/office/drawing/2014/main" id="{135F5280-6F17-4661-88FD-8AC39A8DF3C8}"/>
              </a:ext>
            </a:extLst>
          </p:cNvPr>
          <p:cNvGraphicFramePr>
            <a:graphicFrameLocks noGrp="1"/>
          </p:cNvGraphicFramePr>
          <p:nvPr>
            <p:extLst>
              <p:ext uri="{D42A27DB-BD31-4B8C-83A1-F6EECF244321}">
                <p14:modId xmlns:p14="http://schemas.microsoft.com/office/powerpoint/2010/main" val="2654766262"/>
              </p:ext>
            </p:extLst>
          </p:nvPr>
        </p:nvGraphicFramePr>
        <p:xfrm>
          <a:off x="442387" y="585968"/>
          <a:ext cx="6711950" cy="545973"/>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150934">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05679">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58664">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8" name="Imagen 1">
            <a:extLst>
              <a:ext uri="{FF2B5EF4-FFF2-40B4-BE49-F238E27FC236}">
                <a16:creationId xmlns:a16="http://schemas.microsoft.com/office/drawing/2014/main" id="{104CCCB8-E344-44AA-9D44-7F179FBCC9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299" y="63835"/>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pie de página 3">
            <a:extLst>
              <a:ext uri="{FF2B5EF4-FFF2-40B4-BE49-F238E27FC236}">
                <a16:creationId xmlns:a16="http://schemas.microsoft.com/office/drawing/2014/main" id="{B1F9CA0B-D310-4BCF-AE6F-02189D5837A4}"/>
              </a:ext>
            </a:extLst>
          </p:cNvPr>
          <p:cNvSpPr txBox="1">
            <a:spLocks/>
          </p:cNvSpPr>
          <p:nvPr/>
        </p:nvSpPr>
        <p:spPr>
          <a:xfrm>
            <a:off x="900084" y="6519446"/>
            <a:ext cx="6454366" cy="338554"/>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0" name="CuadroTexto 9">
            <a:extLst>
              <a:ext uri="{FF2B5EF4-FFF2-40B4-BE49-F238E27FC236}">
                <a16:creationId xmlns:a16="http://schemas.microsoft.com/office/drawing/2014/main" id="{A8E0C3B8-D959-4E54-920E-EF158081CF8F}"/>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spTree>
    <p:extLst>
      <p:ext uri="{BB962C8B-B14F-4D97-AF65-F5344CB8AC3E}">
        <p14:creationId xmlns:p14="http://schemas.microsoft.com/office/powerpoint/2010/main" val="263002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CA1775E-F00E-42FD-905C-80705E4A1131}"/>
              </a:ext>
            </a:extLst>
          </p:cNvPr>
          <p:cNvSpPr txBox="1"/>
          <p:nvPr/>
        </p:nvSpPr>
        <p:spPr>
          <a:xfrm>
            <a:off x="-333183" y="1609090"/>
            <a:ext cx="2575716" cy="276999"/>
          </a:xfrm>
          <a:prstGeom prst="rect">
            <a:avLst/>
          </a:prstGeom>
          <a:noFill/>
        </p:spPr>
        <p:txBody>
          <a:bodyPr wrap="square" rtlCol="0">
            <a:spAutoFit/>
          </a:bodyPr>
          <a:lstStyle/>
          <a:p>
            <a:pPr algn="ctr"/>
            <a:r>
              <a:rPr lang="es-CO" sz="1200" b="1" dirty="0"/>
              <a:t>RELACIÓN ACTIVOS</a:t>
            </a:r>
          </a:p>
        </p:txBody>
      </p:sp>
      <p:sp>
        <p:nvSpPr>
          <p:cNvPr id="6" name="CuadroTexto 5">
            <a:extLst>
              <a:ext uri="{FF2B5EF4-FFF2-40B4-BE49-F238E27FC236}">
                <a16:creationId xmlns:a16="http://schemas.microsoft.com/office/drawing/2014/main" id="{B12A0266-7745-4FCB-8F79-20A7DC83F4BD}"/>
              </a:ext>
            </a:extLst>
          </p:cNvPr>
          <p:cNvSpPr txBox="1"/>
          <p:nvPr/>
        </p:nvSpPr>
        <p:spPr>
          <a:xfrm>
            <a:off x="-333183" y="4213415"/>
            <a:ext cx="2575716" cy="276999"/>
          </a:xfrm>
          <a:prstGeom prst="rect">
            <a:avLst/>
          </a:prstGeom>
          <a:noFill/>
        </p:spPr>
        <p:txBody>
          <a:bodyPr wrap="square" rtlCol="0">
            <a:spAutoFit/>
          </a:bodyPr>
          <a:lstStyle/>
          <a:p>
            <a:pPr algn="ctr"/>
            <a:r>
              <a:rPr lang="es-CO" sz="1200" b="1" dirty="0"/>
              <a:t>RELACIÓN PASIVOS</a:t>
            </a:r>
          </a:p>
        </p:txBody>
      </p:sp>
      <p:sp>
        <p:nvSpPr>
          <p:cNvPr id="8" name="CuadroTexto 7">
            <a:extLst>
              <a:ext uri="{FF2B5EF4-FFF2-40B4-BE49-F238E27FC236}">
                <a16:creationId xmlns:a16="http://schemas.microsoft.com/office/drawing/2014/main" id="{8276BE67-D925-489C-8252-1CBF2F11CFFA}"/>
              </a:ext>
            </a:extLst>
          </p:cNvPr>
          <p:cNvSpPr txBox="1"/>
          <p:nvPr/>
        </p:nvSpPr>
        <p:spPr>
          <a:xfrm>
            <a:off x="3651833" y="2702234"/>
            <a:ext cx="5095123" cy="830997"/>
          </a:xfrm>
          <a:prstGeom prst="rect">
            <a:avLst/>
          </a:prstGeom>
          <a:noFill/>
        </p:spPr>
        <p:txBody>
          <a:bodyPr wrap="square" rtlCol="0">
            <a:spAutoFit/>
          </a:bodyPr>
          <a:lstStyle/>
          <a:p>
            <a:r>
              <a:rPr lang="es-CO" sz="1200" b="1" dirty="0"/>
              <a:t>Corresponde a la proporción que tiene cada una de las cuentas de los activos corrientes y no corrientes sobre el total de los activos. Los activos no corrientes representan la mayor proporción del 70,4% en el total de los activos.</a:t>
            </a:r>
          </a:p>
        </p:txBody>
      </p:sp>
      <p:sp>
        <p:nvSpPr>
          <p:cNvPr id="9" name="CuadroTexto 8">
            <a:extLst>
              <a:ext uri="{FF2B5EF4-FFF2-40B4-BE49-F238E27FC236}">
                <a16:creationId xmlns:a16="http://schemas.microsoft.com/office/drawing/2014/main" id="{7E4DF527-6E1A-4088-87CD-F347F0EDFE74}"/>
              </a:ext>
            </a:extLst>
          </p:cNvPr>
          <p:cNvSpPr txBox="1"/>
          <p:nvPr/>
        </p:nvSpPr>
        <p:spPr>
          <a:xfrm>
            <a:off x="3651833" y="2052905"/>
            <a:ext cx="5095123" cy="461665"/>
          </a:xfrm>
          <a:prstGeom prst="rect">
            <a:avLst/>
          </a:prstGeom>
          <a:noFill/>
        </p:spPr>
        <p:txBody>
          <a:bodyPr wrap="square" rtlCol="0">
            <a:spAutoFit/>
          </a:bodyPr>
          <a:lstStyle/>
          <a:p>
            <a:r>
              <a:rPr lang="es-CO" sz="1200" b="1" dirty="0"/>
              <a:t>Los activos son aquellos bienes y derechos que posee la Entidad y que pueden convertirse en efectivo en el corto y largo plazo.</a:t>
            </a:r>
          </a:p>
        </p:txBody>
      </p:sp>
      <p:sp>
        <p:nvSpPr>
          <p:cNvPr id="10" name="CuadroTexto 9">
            <a:extLst>
              <a:ext uri="{FF2B5EF4-FFF2-40B4-BE49-F238E27FC236}">
                <a16:creationId xmlns:a16="http://schemas.microsoft.com/office/drawing/2014/main" id="{8AC3F08E-5A8D-495F-A767-45EAFB1B579C}"/>
              </a:ext>
            </a:extLst>
          </p:cNvPr>
          <p:cNvSpPr txBox="1"/>
          <p:nvPr/>
        </p:nvSpPr>
        <p:spPr>
          <a:xfrm>
            <a:off x="3651834" y="5146984"/>
            <a:ext cx="5095123" cy="830997"/>
          </a:xfrm>
          <a:prstGeom prst="rect">
            <a:avLst/>
          </a:prstGeom>
          <a:noFill/>
        </p:spPr>
        <p:txBody>
          <a:bodyPr wrap="square" rtlCol="0">
            <a:spAutoFit/>
          </a:bodyPr>
          <a:lstStyle/>
          <a:p>
            <a:r>
              <a:rPr lang="es-CO" sz="1200" b="1" dirty="0"/>
              <a:t>Corresponde a la proporción que tiene cada una de las cuentas de los pasivos corrientes sobre el total de los pasivos. Las cuentas por pagar representan la mayor proporción del 85,7% en el total de los pasivos.</a:t>
            </a:r>
          </a:p>
        </p:txBody>
      </p:sp>
      <p:sp>
        <p:nvSpPr>
          <p:cNvPr id="12" name="CuadroTexto 11">
            <a:extLst>
              <a:ext uri="{FF2B5EF4-FFF2-40B4-BE49-F238E27FC236}">
                <a16:creationId xmlns:a16="http://schemas.microsoft.com/office/drawing/2014/main" id="{9D8AD0B4-1179-4A79-B403-1B1AF825BBA6}"/>
              </a:ext>
            </a:extLst>
          </p:cNvPr>
          <p:cNvSpPr txBox="1"/>
          <p:nvPr/>
        </p:nvSpPr>
        <p:spPr>
          <a:xfrm>
            <a:off x="3651833" y="4189862"/>
            <a:ext cx="4993104" cy="830997"/>
          </a:xfrm>
          <a:prstGeom prst="rect">
            <a:avLst/>
          </a:prstGeom>
          <a:noFill/>
        </p:spPr>
        <p:txBody>
          <a:bodyPr wrap="square">
            <a:spAutoFit/>
          </a:bodyPr>
          <a:lstStyle/>
          <a:p>
            <a:r>
              <a:rPr lang="es-CO" sz="1200" b="1" dirty="0"/>
              <a:t>Los pasivos son las obligaciones originadas en la compra de bienes, prestación de servicios de contratistas, gravámenes, contribuciones, operaciones de carácter laboral y descuentos de nomina, entre otros.</a:t>
            </a:r>
          </a:p>
        </p:txBody>
      </p:sp>
      <p:graphicFrame>
        <p:nvGraphicFramePr>
          <p:cNvPr id="4" name="Objeto 3">
            <a:extLst>
              <a:ext uri="{FF2B5EF4-FFF2-40B4-BE49-F238E27FC236}">
                <a16:creationId xmlns:a16="http://schemas.microsoft.com/office/drawing/2014/main" id="{8E932A7A-47C3-4C1D-961F-843D76DD643B}"/>
              </a:ext>
            </a:extLst>
          </p:cNvPr>
          <p:cNvGraphicFramePr>
            <a:graphicFrameLocks noChangeAspect="1"/>
          </p:cNvGraphicFramePr>
          <p:nvPr>
            <p:extLst>
              <p:ext uri="{D42A27DB-BD31-4B8C-83A1-F6EECF244321}">
                <p14:modId xmlns:p14="http://schemas.microsoft.com/office/powerpoint/2010/main" val="3754159184"/>
              </p:ext>
            </p:extLst>
          </p:nvPr>
        </p:nvGraphicFramePr>
        <p:xfrm>
          <a:off x="270458" y="1842129"/>
          <a:ext cx="3381375" cy="1899692"/>
        </p:xfrm>
        <a:graphic>
          <a:graphicData uri="http://schemas.openxmlformats.org/presentationml/2006/ole">
            <mc:AlternateContent xmlns:mc="http://schemas.openxmlformats.org/markup-compatibility/2006">
              <mc:Choice xmlns:v="urn:schemas-microsoft-com:vml" Requires="v">
                <p:oleObj spid="_x0000_s5124" name="Worksheet" r:id="rId3" imgW="3381215" imgH="1790744" progId="Excel.Sheet.12">
                  <p:embed/>
                </p:oleObj>
              </mc:Choice>
              <mc:Fallback>
                <p:oleObj name="Worksheet" r:id="rId3" imgW="3381215" imgH="1790744" progId="Excel.Sheet.12">
                  <p:embed/>
                  <p:pic>
                    <p:nvPicPr>
                      <p:cNvPr id="4" name="Objeto 3">
                        <a:extLst>
                          <a:ext uri="{FF2B5EF4-FFF2-40B4-BE49-F238E27FC236}">
                            <a16:creationId xmlns:a16="http://schemas.microsoft.com/office/drawing/2014/main" id="{8E932A7A-47C3-4C1D-961F-843D76DD643B}"/>
                          </a:ext>
                        </a:extLst>
                      </p:cNvPr>
                      <p:cNvPicPr/>
                      <p:nvPr/>
                    </p:nvPicPr>
                    <p:blipFill>
                      <a:blip r:embed="rId4"/>
                      <a:stretch>
                        <a:fillRect/>
                      </a:stretch>
                    </p:blipFill>
                    <p:spPr>
                      <a:xfrm>
                        <a:off x="270458" y="1842129"/>
                        <a:ext cx="3381375" cy="189969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30F27F94-A956-4AA9-B805-DF49424AD6EE}"/>
              </a:ext>
            </a:extLst>
          </p:cNvPr>
          <p:cNvGraphicFramePr>
            <a:graphicFrameLocks noChangeAspect="1"/>
          </p:cNvGraphicFramePr>
          <p:nvPr>
            <p:extLst>
              <p:ext uri="{D42A27DB-BD31-4B8C-83A1-F6EECF244321}">
                <p14:modId xmlns:p14="http://schemas.microsoft.com/office/powerpoint/2010/main" val="1523537055"/>
              </p:ext>
            </p:extLst>
          </p:nvPr>
        </p:nvGraphicFramePr>
        <p:xfrm>
          <a:off x="270458" y="4439834"/>
          <a:ext cx="3381375" cy="1443608"/>
        </p:xfrm>
        <a:graphic>
          <a:graphicData uri="http://schemas.openxmlformats.org/presentationml/2006/ole">
            <mc:AlternateContent xmlns:mc="http://schemas.openxmlformats.org/markup-compatibility/2006">
              <mc:Choice xmlns:v="urn:schemas-microsoft-com:vml" Requires="v">
                <p:oleObj spid="_x0000_s5125" name="Worksheet" r:id="rId5" imgW="3381215" imgH="1161975" progId="Excel.Sheet.12">
                  <p:embed/>
                </p:oleObj>
              </mc:Choice>
              <mc:Fallback>
                <p:oleObj name="Worksheet" r:id="rId5" imgW="3381215" imgH="1161975" progId="Excel.Sheet.12">
                  <p:embed/>
                  <p:pic>
                    <p:nvPicPr>
                      <p:cNvPr id="11" name="Objeto 10">
                        <a:extLst>
                          <a:ext uri="{FF2B5EF4-FFF2-40B4-BE49-F238E27FC236}">
                            <a16:creationId xmlns:a16="http://schemas.microsoft.com/office/drawing/2014/main" id="{30F27F94-A956-4AA9-B805-DF49424AD6EE}"/>
                          </a:ext>
                        </a:extLst>
                      </p:cNvPr>
                      <p:cNvPicPr/>
                      <p:nvPr/>
                    </p:nvPicPr>
                    <p:blipFill>
                      <a:blip r:embed="rId6"/>
                      <a:stretch>
                        <a:fillRect/>
                      </a:stretch>
                    </p:blipFill>
                    <p:spPr>
                      <a:xfrm>
                        <a:off x="270458" y="4439834"/>
                        <a:ext cx="3381375" cy="1443608"/>
                      </a:xfrm>
                      <a:prstGeom prst="rect">
                        <a:avLst/>
                      </a:prstGeom>
                    </p:spPr>
                  </p:pic>
                </p:oleObj>
              </mc:Fallback>
            </mc:AlternateContent>
          </a:graphicData>
        </a:graphic>
      </p:graphicFrame>
      <p:graphicFrame>
        <p:nvGraphicFramePr>
          <p:cNvPr id="14" name="Tabla 13">
            <a:extLst>
              <a:ext uri="{FF2B5EF4-FFF2-40B4-BE49-F238E27FC236}">
                <a16:creationId xmlns:a16="http://schemas.microsoft.com/office/drawing/2014/main" id="{5B95F603-2BB2-4E41-9D1C-A4FD1E65115B}"/>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15" name="Imagen 1">
            <a:extLst>
              <a:ext uri="{FF2B5EF4-FFF2-40B4-BE49-F238E27FC236}">
                <a16:creationId xmlns:a16="http://schemas.microsoft.com/office/drawing/2014/main" id="{8E486416-3399-4314-AA65-26DB614C2B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pie de página 3">
            <a:extLst>
              <a:ext uri="{FF2B5EF4-FFF2-40B4-BE49-F238E27FC236}">
                <a16:creationId xmlns:a16="http://schemas.microsoft.com/office/drawing/2014/main" id="{3B8FF890-5282-4FDE-A380-ADCBA7EB7748}"/>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7" name="CuadroTexto 16">
            <a:extLst>
              <a:ext uri="{FF2B5EF4-FFF2-40B4-BE49-F238E27FC236}">
                <a16:creationId xmlns:a16="http://schemas.microsoft.com/office/drawing/2014/main" id="{4828F9F4-EF61-457E-9AE1-8E0BC77E6A01}"/>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spTree>
    <p:extLst>
      <p:ext uri="{BB962C8B-B14F-4D97-AF65-F5344CB8AC3E}">
        <p14:creationId xmlns:p14="http://schemas.microsoft.com/office/powerpoint/2010/main" val="310364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E215B5-6E7A-414B-9871-323D8D57894C}"/>
              </a:ext>
            </a:extLst>
          </p:cNvPr>
          <p:cNvSpPr txBox="1"/>
          <p:nvPr/>
        </p:nvSpPr>
        <p:spPr>
          <a:xfrm>
            <a:off x="385010" y="2200045"/>
            <a:ext cx="8373979" cy="4359527"/>
          </a:xfrm>
          <a:prstGeom prst="rect">
            <a:avLst/>
          </a:prstGeom>
          <a:noFill/>
        </p:spPr>
        <p:txBody>
          <a:bodyPr wrap="square" rtlCol="0">
            <a:spAutoFit/>
          </a:bodyPr>
          <a:lstStyle/>
          <a:p>
            <a:pPr algn="just">
              <a:lnSpc>
                <a:spcPct val="106000"/>
              </a:lnSpc>
              <a:spcAft>
                <a:spcPts val="800"/>
              </a:spcAft>
            </a:pPr>
            <a:r>
              <a:rPr lang="es-CO" sz="1400" b="1" dirty="0">
                <a:effectLst/>
                <a:ea typeface="Calibri" panose="020F0502020204030204" pitchFamily="34" charset="0"/>
                <a:cs typeface="Arial" panose="020B0604020202020204" pitchFamily="34" charset="0"/>
              </a:rPr>
              <a:t>ENDEUDAMIENTO</a:t>
            </a:r>
            <a:r>
              <a:rPr lang="es-CO" sz="1400" dirty="0">
                <a:effectLst/>
                <a:ea typeface="Calibri" panose="020F0502020204030204" pitchFamily="34" charset="0"/>
                <a:cs typeface="Arial" panose="020B0604020202020204" pitchFamily="34" charset="0"/>
              </a:rPr>
              <a:t>	</a:t>
            </a:r>
          </a:p>
          <a:p>
            <a:pPr algn="just">
              <a:lnSpc>
                <a:spcPct val="106000"/>
              </a:lnSpc>
              <a:spcAft>
                <a:spcPts val="800"/>
              </a:spcAft>
            </a:pPr>
            <a:r>
              <a:rPr lang="es-CO" sz="1400" dirty="0">
                <a:effectLst/>
                <a:ea typeface="Calibri" panose="020F0502020204030204" pitchFamily="34" charset="0"/>
                <a:cs typeface="Arial" panose="020B0604020202020204" pitchFamily="34" charset="0"/>
              </a:rPr>
              <a:t>En el estado financiero se puede observar como el pasivo conserva una tendencia de disminución en comparación con el año 2019 de $32.666.074; equivalente al 12,1% la situación de endeudamiento de la Entidad data de vigencias anteriores, debido a esto la Entidad con los recursos de la vigencia va amortizando la deuda existente, lo que dificultada ponerse a paz y salvo con proveedores, contratistas, recaudos por estampillas, tasas por vertimientos y otros gastos y costos necesarios para la buena prestación de los servicios públicos domiciliarios.</a:t>
            </a:r>
          </a:p>
          <a:p>
            <a:pPr algn="just">
              <a:lnSpc>
                <a:spcPct val="106000"/>
              </a:lnSpc>
              <a:spcAft>
                <a:spcPts val="800"/>
              </a:spcAft>
            </a:pPr>
            <a:r>
              <a:rPr lang="es-CO" sz="1400" dirty="0">
                <a:effectLst/>
                <a:ea typeface="Calibri" panose="020F0502020204030204" pitchFamily="34" charset="0"/>
                <a:cs typeface="Arial" panose="020B0604020202020204" pitchFamily="34" charset="0"/>
              </a:rPr>
              <a:t>No obstante, le Entidad trata de optimizar los recursos que llegan con el fin de dar cumplimiento a aquellos pagos que son inmediatos para el correcto funcionamiento de la Entidad.</a:t>
            </a:r>
          </a:p>
          <a:p>
            <a:pPr algn="just">
              <a:lnSpc>
                <a:spcPct val="106000"/>
              </a:lnSpc>
              <a:spcAft>
                <a:spcPts val="800"/>
              </a:spcAft>
            </a:pPr>
            <a:r>
              <a:rPr lang="es-CO" sz="1400" dirty="0">
                <a:effectLst/>
                <a:ea typeface="Calibri" panose="020F0502020204030204" pitchFamily="34" charset="0"/>
                <a:cs typeface="Arial" panose="020B0604020202020204" pitchFamily="34" charset="0"/>
              </a:rPr>
              <a:t>Las cuentas por pagar al 31 de diciembre de 2021 están tasadas en la suma de $ 202.642.312, de los cuales $ 40.712.371 corresponde a CORANTIOQUIA, por concepto de tasa retributiva por vertimientos puntuales y utilización de aguas superficiales; de esta deuda ya se realizó un acuerdo de pago.</a:t>
            </a:r>
          </a:p>
          <a:p>
            <a:pPr algn="just" hangingPunct="0"/>
            <a:r>
              <a:rPr lang="es-ES_tradnl" sz="1400" dirty="0">
                <a:cs typeface="Arial" panose="020B0604020202020204" pitchFamily="34" charset="0"/>
              </a:rPr>
              <a:t> </a:t>
            </a:r>
            <a:endParaRPr lang="es-CO" sz="1400" dirty="0">
              <a:cs typeface="Arial" panose="020B0604020202020204" pitchFamily="34" charset="0"/>
            </a:endParaRPr>
          </a:p>
          <a:p>
            <a:pPr algn="just"/>
            <a:endParaRPr lang="es-CO" sz="1400" dirty="0">
              <a:cs typeface="Arial" panose="020B0604020202020204" pitchFamily="34" charset="0"/>
            </a:endParaRPr>
          </a:p>
        </p:txBody>
      </p:sp>
      <p:sp>
        <p:nvSpPr>
          <p:cNvPr id="3" name="CuadroTexto 2">
            <a:extLst>
              <a:ext uri="{FF2B5EF4-FFF2-40B4-BE49-F238E27FC236}">
                <a16:creationId xmlns:a16="http://schemas.microsoft.com/office/drawing/2014/main" id="{40F14A91-DF88-4D85-B721-30592960BABE}"/>
              </a:ext>
            </a:extLst>
          </p:cNvPr>
          <p:cNvSpPr txBox="1"/>
          <p:nvPr/>
        </p:nvSpPr>
        <p:spPr>
          <a:xfrm>
            <a:off x="-144958" y="1923046"/>
            <a:ext cx="4684295" cy="553998"/>
          </a:xfrm>
          <a:prstGeom prst="rect">
            <a:avLst/>
          </a:prstGeom>
          <a:noFill/>
        </p:spPr>
        <p:txBody>
          <a:bodyPr wrap="square" rtlCol="0">
            <a:spAutoFit/>
          </a:bodyPr>
          <a:lstStyle/>
          <a:p>
            <a:pPr algn="ctr"/>
            <a:r>
              <a:rPr lang="es-ES_tradnl" sz="1600" b="1" dirty="0">
                <a:latin typeface="Arial" panose="020B0604020202020204" pitchFamily="34" charset="0"/>
                <a:cs typeface="Arial" panose="020B0604020202020204" pitchFamily="34" charset="0"/>
              </a:rPr>
              <a:t>ESTADOS SITUACIÓN FINANCIERA</a:t>
            </a:r>
            <a:endParaRPr lang="es-CO" sz="1600" dirty="0">
              <a:latin typeface="Arial" panose="020B0604020202020204" pitchFamily="34" charset="0"/>
              <a:cs typeface="Arial" panose="020B0604020202020204" pitchFamily="34" charset="0"/>
            </a:endParaRPr>
          </a:p>
          <a:p>
            <a:endParaRPr lang="es-CO" sz="1400" dirty="0"/>
          </a:p>
        </p:txBody>
      </p:sp>
      <p:graphicFrame>
        <p:nvGraphicFramePr>
          <p:cNvPr id="7" name="Tabla 6">
            <a:extLst>
              <a:ext uri="{FF2B5EF4-FFF2-40B4-BE49-F238E27FC236}">
                <a16:creationId xmlns:a16="http://schemas.microsoft.com/office/drawing/2014/main" id="{52870340-2DAE-4D75-A91E-F6A2A04004B3}"/>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8" name="Imagen 1">
            <a:extLst>
              <a:ext uri="{FF2B5EF4-FFF2-40B4-BE49-F238E27FC236}">
                <a16:creationId xmlns:a16="http://schemas.microsoft.com/office/drawing/2014/main" id="{7AD97AF4-7E1E-4E8C-A923-7B087DBC3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pie de página 3">
            <a:extLst>
              <a:ext uri="{FF2B5EF4-FFF2-40B4-BE49-F238E27FC236}">
                <a16:creationId xmlns:a16="http://schemas.microsoft.com/office/drawing/2014/main" id="{637E4BB5-13C8-46DD-87EE-EAD6330A0B6E}"/>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0" name="CuadroTexto 9">
            <a:extLst>
              <a:ext uri="{FF2B5EF4-FFF2-40B4-BE49-F238E27FC236}">
                <a16:creationId xmlns:a16="http://schemas.microsoft.com/office/drawing/2014/main" id="{3EEB59FE-4604-43AB-A98C-EC258671716A}"/>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spTree>
    <p:extLst>
      <p:ext uri="{BB962C8B-B14F-4D97-AF65-F5344CB8AC3E}">
        <p14:creationId xmlns:p14="http://schemas.microsoft.com/office/powerpoint/2010/main" val="176461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1740" y="1104399"/>
            <a:ext cx="4251158" cy="307777"/>
          </a:xfrm>
          <a:prstGeom prst="rect">
            <a:avLst/>
          </a:prstGeom>
          <a:noFill/>
        </p:spPr>
        <p:txBody>
          <a:bodyPr wrap="square" rtlCol="0">
            <a:spAutoFit/>
          </a:bodyPr>
          <a:lstStyle/>
          <a:p>
            <a:pPr algn="ctr"/>
            <a:r>
              <a:rPr lang="es-CO" sz="1400" b="1" dirty="0"/>
              <a:t>ESTADO DE RESULTADOS</a:t>
            </a:r>
          </a:p>
        </p:txBody>
      </p:sp>
      <p:sp>
        <p:nvSpPr>
          <p:cNvPr id="10" name="CuadroTexto 9">
            <a:extLst>
              <a:ext uri="{FF2B5EF4-FFF2-40B4-BE49-F238E27FC236}">
                <a16:creationId xmlns:a16="http://schemas.microsoft.com/office/drawing/2014/main" id="{7C851CDD-CB0F-4ECB-A86A-16D4D50CED10}"/>
              </a:ext>
            </a:extLst>
          </p:cNvPr>
          <p:cNvSpPr txBox="1"/>
          <p:nvPr/>
        </p:nvSpPr>
        <p:spPr>
          <a:xfrm>
            <a:off x="3480179" y="4335023"/>
            <a:ext cx="5323579" cy="1061829"/>
          </a:xfrm>
          <a:prstGeom prst="rect">
            <a:avLst/>
          </a:prstGeom>
          <a:noFill/>
        </p:spPr>
        <p:txBody>
          <a:bodyPr wrap="square" rtlCol="0">
            <a:spAutoFit/>
          </a:bodyPr>
          <a:lstStyle/>
          <a:p>
            <a:r>
              <a:rPr lang="es-CO" sz="1050" b="1" dirty="0"/>
              <a:t>El año en vigencia en comparación con el año 2019 presenta disminución en los ingresos operacionales por $169.055.039, del 23,1%, estos debido a la disminución en la cuenta por concepto de transferencias que para el año 2021 fueron de $178.009.950, los costos de venta aumentaron un 10,2%, los gastos operacionales 22,4%, la utilidad operacional disminuyó en $246.544.232,un 96,8% y la utilidad neta disminuyó $237.874.484, un 90,5%. </a:t>
            </a:r>
          </a:p>
        </p:txBody>
      </p:sp>
      <p:graphicFrame>
        <p:nvGraphicFramePr>
          <p:cNvPr id="3" name="Objeto 2">
            <a:extLst>
              <a:ext uri="{FF2B5EF4-FFF2-40B4-BE49-F238E27FC236}">
                <a16:creationId xmlns:a16="http://schemas.microsoft.com/office/drawing/2014/main" id="{743C48D5-31E3-47F7-A56F-D8F3E2FA07AA}"/>
              </a:ext>
            </a:extLst>
          </p:cNvPr>
          <p:cNvGraphicFramePr>
            <a:graphicFrameLocks noChangeAspect="1"/>
          </p:cNvGraphicFramePr>
          <p:nvPr>
            <p:extLst>
              <p:ext uri="{D42A27DB-BD31-4B8C-83A1-F6EECF244321}">
                <p14:modId xmlns:p14="http://schemas.microsoft.com/office/powerpoint/2010/main" val="3777208553"/>
              </p:ext>
            </p:extLst>
          </p:nvPr>
        </p:nvGraphicFramePr>
        <p:xfrm>
          <a:off x="460429" y="1104399"/>
          <a:ext cx="8428389" cy="3123046"/>
        </p:xfrm>
        <a:graphic>
          <a:graphicData uri="http://schemas.openxmlformats.org/presentationml/2006/ole">
            <mc:AlternateContent xmlns:mc="http://schemas.openxmlformats.org/markup-compatibility/2006">
              <mc:Choice xmlns:v="urn:schemas-microsoft-com:vml" Requires="v">
                <p:oleObj spid="_x0000_s6147" name="Worksheet" r:id="rId3" imgW="7372143" imgH="2723961" progId="Excel.Sheet.12">
                  <p:embed/>
                </p:oleObj>
              </mc:Choice>
              <mc:Fallback>
                <p:oleObj name="Worksheet" r:id="rId3" imgW="7372143" imgH="2723961" progId="Excel.Sheet.12">
                  <p:embed/>
                  <p:pic>
                    <p:nvPicPr>
                      <p:cNvPr id="3" name="Objeto 2">
                        <a:extLst>
                          <a:ext uri="{FF2B5EF4-FFF2-40B4-BE49-F238E27FC236}">
                            <a16:creationId xmlns:a16="http://schemas.microsoft.com/office/drawing/2014/main" id="{743C48D5-31E3-47F7-A56F-D8F3E2FA07AA}"/>
                          </a:ext>
                        </a:extLst>
                      </p:cNvPr>
                      <p:cNvPicPr/>
                      <p:nvPr/>
                    </p:nvPicPr>
                    <p:blipFill>
                      <a:blip r:embed="rId4"/>
                      <a:stretch>
                        <a:fillRect/>
                      </a:stretch>
                    </p:blipFill>
                    <p:spPr>
                      <a:xfrm>
                        <a:off x="460429" y="1104399"/>
                        <a:ext cx="8428389" cy="3123046"/>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id="{03D4BDE3-4161-4406-A8C0-6B4CD1E41421}"/>
              </a:ext>
            </a:extLst>
          </p:cNvPr>
          <p:cNvSpPr txBox="1"/>
          <p:nvPr/>
        </p:nvSpPr>
        <p:spPr>
          <a:xfrm>
            <a:off x="3712191" y="5331395"/>
            <a:ext cx="5091567" cy="1061829"/>
          </a:xfrm>
          <a:prstGeom prst="rect">
            <a:avLst/>
          </a:prstGeom>
          <a:noFill/>
        </p:spPr>
        <p:txBody>
          <a:bodyPr wrap="square" rtlCol="0">
            <a:spAutoFit/>
          </a:bodyPr>
          <a:lstStyle/>
          <a:p>
            <a:r>
              <a:rPr lang="es-CO" sz="1050" b="1" dirty="0"/>
              <a:t>En el gráfico se hace la representación de los ingresos operacionales, costos de ventas, gastos operacionales y utilidad  neta del ejercicio, sin tener en cuenta ingresos y gastos por otro concepto. Del 100% del estado de resultados los ingresos operacionales representan el 49%, los gastos operacionales el 25%, los contos de ventas el 24% y la utilidad neta del ejercicio el 2%.</a:t>
            </a:r>
          </a:p>
        </p:txBody>
      </p:sp>
      <p:graphicFrame>
        <p:nvGraphicFramePr>
          <p:cNvPr id="8" name="Gráfico 7">
            <a:extLst>
              <a:ext uri="{FF2B5EF4-FFF2-40B4-BE49-F238E27FC236}">
                <a16:creationId xmlns:a16="http://schemas.microsoft.com/office/drawing/2014/main" id="{4CDD9714-B081-46DF-97B2-A449076FD70F}"/>
              </a:ext>
            </a:extLst>
          </p:cNvPr>
          <p:cNvGraphicFramePr>
            <a:graphicFrameLocks/>
          </p:cNvGraphicFramePr>
          <p:nvPr>
            <p:extLst>
              <p:ext uri="{D42A27DB-BD31-4B8C-83A1-F6EECF244321}">
                <p14:modId xmlns:p14="http://schemas.microsoft.com/office/powerpoint/2010/main" val="1721290123"/>
              </p:ext>
            </p:extLst>
          </p:nvPr>
        </p:nvGraphicFramePr>
        <p:xfrm>
          <a:off x="-13602" y="4410075"/>
          <a:ext cx="3887686" cy="19831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Tabla 10">
            <a:extLst>
              <a:ext uri="{FF2B5EF4-FFF2-40B4-BE49-F238E27FC236}">
                <a16:creationId xmlns:a16="http://schemas.microsoft.com/office/drawing/2014/main" id="{F4E03BD3-8674-4D29-A74F-9FFDBA78CA08}"/>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12" name="Imagen 1">
            <a:extLst>
              <a:ext uri="{FF2B5EF4-FFF2-40B4-BE49-F238E27FC236}">
                <a16:creationId xmlns:a16="http://schemas.microsoft.com/office/drawing/2014/main" id="{275B393D-36BB-4F4D-A9EF-4AE5DF859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pie de página 3">
            <a:extLst>
              <a:ext uri="{FF2B5EF4-FFF2-40B4-BE49-F238E27FC236}">
                <a16:creationId xmlns:a16="http://schemas.microsoft.com/office/drawing/2014/main" id="{5808DDBB-06A3-4410-A25E-C964D29272DB}"/>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Tree>
    <p:extLst>
      <p:ext uri="{BB962C8B-B14F-4D97-AF65-F5344CB8AC3E}">
        <p14:creationId xmlns:p14="http://schemas.microsoft.com/office/powerpoint/2010/main" val="407474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954824A-9614-49BC-B6A5-B605526F2456}"/>
              </a:ext>
            </a:extLst>
          </p:cNvPr>
          <p:cNvSpPr txBox="1"/>
          <p:nvPr/>
        </p:nvSpPr>
        <p:spPr>
          <a:xfrm>
            <a:off x="-911312" y="1624455"/>
            <a:ext cx="4251158" cy="307777"/>
          </a:xfrm>
          <a:prstGeom prst="rect">
            <a:avLst/>
          </a:prstGeom>
          <a:noFill/>
        </p:spPr>
        <p:txBody>
          <a:bodyPr wrap="square" rtlCol="0">
            <a:spAutoFit/>
          </a:bodyPr>
          <a:lstStyle/>
          <a:p>
            <a:pPr algn="ctr"/>
            <a:r>
              <a:rPr lang="es-CO" sz="1400" b="1" dirty="0"/>
              <a:t>ESTADO DE RESULTADOS</a:t>
            </a:r>
          </a:p>
        </p:txBody>
      </p:sp>
      <p:sp>
        <p:nvSpPr>
          <p:cNvPr id="10" name="CuadroTexto 9">
            <a:extLst>
              <a:ext uri="{FF2B5EF4-FFF2-40B4-BE49-F238E27FC236}">
                <a16:creationId xmlns:a16="http://schemas.microsoft.com/office/drawing/2014/main" id="{4F72B234-1E45-4CA1-84CD-126C3691B386}"/>
              </a:ext>
            </a:extLst>
          </p:cNvPr>
          <p:cNvSpPr txBox="1"/>
          <p:nvPr/>
        </p:nvSpPr>
        <p:spPr>
          <a:xfrm>
            <a:off x="-186558" y="2061039"/>
            <a:ext cx="2575716" cy="307777"/>
          </a:xfrm>
          <a:prstGeom prst="rect">
            <a:avLst/>
          </a:prstGeom>
          <a:noFill/>
        </p:spPr>
        <p:txBody>
          <a:bodyPr wrap="square" rtlCol="0">
            <a:spAutoFit/>
          </a:bodyPr>
          <a:lstStyle/>
          <a:p>
            <a:pPr algn="ctr"/>
            <a:r>
              <a:rPr lang="es-CO" sz="1400" b="1" dirty="0"/>
              <a:t>RELACIÓN INGRESOS</a:t>
            </a:r>
          </a:p>
        </p:txBody>
      </p:sp>
      <p:sp>
        <p:nvSpPr>
          <p:cNvPr id="11" name="CuadroTexto 10">
            <a:extLst>
              <a:ext uri="{FF2B5EF4-FFF2-40B4-BE49-F238E27FC236}">
                <a16:creationId xmlns:a16="http://schemas.microsoft.com/office/drawing/2014/main" id="{42938E98-DA24-4222-BE3C-2AE448C2AEDF}"/>
              </a:ext>
            </a:extLst>
          </p:cNvPr>
          <p:cNvSpPr txBox="1"/>
          <p:nvPr/>
        </p:nvSpPr>
        <p:spPr>
          <a:xfrm>
            <a:off x="-333183" y="4394327"/>
            <a:ext cx="2575716" cy="307777"/>
          </a:xfrm>
          <a:prstGeom prst="rect">
            <a:avLst/>
          </a:prstGeom>
          <a:noFill/>
        </p:spPr>
        <p:txBody>
          <a:bodyPr wrap="square" rtlCol="0">
            <a:spAutoFit/>
          </a:bodyPr>
          <a:lstStyle/>
          <a:p>
            <a:pPr algn="ctr"/>
            <a:r>
              <a:rPr lang="es-CO" sz="1400" b="1" dirty="0"/>
              <a:t>RELACIÓN GASTOS</a:t>
            </a:r>
          </a:p>
        </p:txBody>
      </p:sp>
      <p:graphicFrame>
        <p:nvGraphicFramePr>
          <p:cNvPr id="15" name="Gráfico 14">
            <a:extLst>
              <a:ext uri="{FF2B5EF4-FFF2-40B4-BE49-F238E27FC236}">
                <a16:creationId xmlns:a16="http://schemas.microsoft.com/office/drawing/2014/main" id="{2C452200-6C46-4859-92D4-5385E5FCA49E}"/>
              </a:ext>
            </a:extLst>
          </p:cNvPr>
          <p:cNvGraphicFramePr>
            <a:graphicFrameLocks/>
          </p:cNvGraphicFramePr>
          <p:nvPr>
            <p:extLst>
              <p:ext uri="{D42A27DB-BD31-4B8C-83A1-F6EECF244321}">
                <p14:modId xmlns:p14="http://schemas.microsoft.com/office/powerpoint/2010/main" val="2478375269"/>
              </p:ext>
            </p:extLst>
          </p:nvPr>
        </p:nvGraphicFramePr>
        <p:xfrm>
          <a:off x="4018546" y="1631864"/>
          <a:ext cx="4895849" cy="2044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a:extLst>
              <a:ext uri="{FF2B5EF4-FFF2-40B4-BE49-F238E27FC236}">
                <a16:creationId xmlns:a16="http://schemas.microsoft.com/office/drawing/2014/main" id="{04C91C8D-5B26-4289-B2DC-9903F0010D91}"/>
              </a:ext>
            </a:extLst>
          </p:cNvPr>
          <p:cNvGraphicFramePr>
            <a:graphicFrameLocks/>
          </p:cNvGraphicFramePr>
          <p:nvPr>
            <p:extLst>
              <p:ext uri="{D42A27DB-BD31-4B8C-83A1-F6EECF244321}">
                <p14:modId xmlns:p14="http://schemas.microsoft.com/office/powerpoint/2010/main" val="427092852"/>
              </p:ext>
            </p:extLst>
          </p:nvPr>
        </p:nvGraphicFramePr>
        <p:xfrm>
          <a:off x="5021840" y="4282129"/>
          <a:ext cx="3624193" cy="2044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to 1">
            <a:extLst>
              <a:ext uri="{FF2B5EF4-FFF2-40B4-BE49-F238E27FC236}">
                <a16:creationId xmlns:a16="http://schemas.microsoft.com/office/drawing/2014/main" id="{459E9120-8FEB-446D-A559-83DF2FEBDF2B}"/>
              </a:ext>
            </a:extLst>
          </p:cNvPr>
          <p:cNvGraphicFramePr>
            <a:graphicFrameLocks noChangeAspect="1"/>
          </p:cNvGraphicFramePr>
          <p:nvPr>
            <p:extLst>
              <p:ext uri="{D42A27DB-BD31-4B8C-83A1-F6EECF244321}">
                <p14:modId xmlns:p14="http://schemas.microsoft.com/office/powerpoint/2010/main" val="3077068746"/>
              </p:ext>
            </p:extLst>
          </p:nvPr>
        </p:nvGraphicFramePr>
        <p:xfrm>
          <a:off x="229605" y="2299760"/>
          <a:ext cx="4622946" cy="1426671"/>
        </p:xfrm>
        <a:graphic>
          <a:graphicData uri="http://schemas.openxmlformats.org/presentationml/2006/ole">
            <mc:AlternateContent xmlns:mc="http://schemas.openxmlformats.org/markup-compatibility/2006">
              <mc:Choice xmlns:v="urn:schemas-microsoft-com:vml" Requires="v">
                <p:oleObj spid="_x0000_s7172" name="Worksheet" r:id="rId5" imgW="4895814" imgH="1161975" progId="Excel.Sheet.12">
                  <p:embed/>
                </p:oleObj>
              </mc:Choice>
              <mc:Fallback>
                <p:oleObj name="Worksheet" r:id="rId5" imgW="4895814" imgH="1161975" progId="Excel.Sheet.12">
                  <p:embed/>
                  <p:pic>
                    <p:nvPicPr>
                      <p:cNvPr id="2" name="Objeto 1">
                        <a:extLst>
                          <a:ext uri="{FF2B5EF4-FFF2-40B4-BE49-F238E27FC236}">
                            <a16:creationId xmlns:a16="http://schemas.microsoft.com/office/drawing/2014/main" id="{459E9120-8FEB-446D-A559-83DF2FEBDF2B}"/>
                          </a:ext>
                        </a:extLst>
                      </p:cNvPr>
                      <p:cNvPicPr/>
                      <p:nvPr/>
                    </p:nvPicPr>
                    <p:blipFill>
                      <a:blip r:embed="rId6"/>
                      <a:stretch>
                        <a:fillRect/>
                      </a:stretch>
                    </p:blipFill>
                    <p:spPr>
                      <a:xfrm>
                        <a:off x="229605" y="2299760"/>
                        <a:ext cx="4622946" cy="1426671"/>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59E2D9B5-AC67-4C50-B31F-E9BFE791FC2C}"/>
              </a:ext>
            </a:extLst>
          </p:cNvPr>
          <p:cNvGraphicFramePr>
            <a:graphicFrameLocks noChangeAspect="1"/>
          </p:cNvGraphicFramePr>
          <p:nvPr>
            <p:extLst>
              <p:ext uri="{D42A27DB-BD31-4B8C-83A1-F6EECF244321}">
                <p14:modId xmlns:p14="http://schemas.microsoft.com/office/powerpoint/2010/main" val="1848943697"/>
              </p:ext>
            </p:extLst>
          </p:nvPr>
        </p:nvGraphicFramePr>
        <p:xfrm>
          <a:off x="223087" y="4593756"/>
          <a:ext cx="4895850" cy="1285875"/>
        </p:xfrm>
        <a:graphic>
          <a:graphicData uri="http://schemas.openxmlformats.org/presentationml/2006/ole">
            <mc:AlternateContent xmlns:mc="http://schemas.openxmlformats.org/markup-compatibility/2006">
              <mc:Choice xmlns:v="urn:schemas-microsoft-com:vml" Requires="v">
                <p:oleObj spid="_x0000_s7173" name="Worksheet" r:id="rId7" imgW="4895814" imgH="1285868" progId="Excel.Sheet.12">
                  <p:embed/>
                </p:oleObj>
              </mc:Choice>
              <mc:Fallback>
                <p:oleObj name="Worksheet" r:id="rId7" imgW="4895814" imgH="1285868" progId="Excel.Sheet.12">
                  <p:embed/>
                  <p:pic>
                    <p:nvPicPr>
                      <p:cNvPr id="3" name="Objeto 2">
                        <a:extLst>
                          <a:ext uri="{FF2B5EF4-FFF2-40B4-BE49-F238E27FC236}">
                            <a16:creationId xmlns:a16="http://schemas.microsoft.com/office/drawing/2014/main" id="{59E2D9B5-AC67-4C50-B31F-E9BFE791FC2C}"/>
                          </a:ext>
                        </a:extLst>
                      </p:cNvPr>
                      <p:cNvPicPr/>
                      <p:nvPr/>
                    </p:nvPicPr>
                    <p:blipFill>
                      <a:blip r:embed="rId8"/>
                      <a:stretch>
                        <a:fillRect/>
                      </a:stretch>
                    </p:blipFill>
                    <p:spPr>
                      <a:xfrm>
                        <a:off x="223087" y="4593756"/>
                        <a:ext cx="4895850" cy="1285875"/>
                      </a:xfrm>
                      <a:prstGeom prst="rect">
                        <a:avLst/>
                      </a:prstGeom>
                    </p:spPr>
                  </p:pic>
                </p:oleObj>
              </mc:Fallback>
            </mc:AlternateContent>
          </a:graphicData>
        </a:graphic>
      </p:graphicFrame>
      <p:graphicFrame>
        <p:nvGraphicFramePr>
          <p:cNvPr id="12" name="Tabla 11">
            <a:extLst>
              <a:ext uri="{FF2B5EF4-FFF2-40B4-BE49-F238E27FC236}">
                <a16:creationId xmlns:a16="http://schemas.microsoft.com/office/drawing/2014/main" id="{4541F9B6-1E4E-405D-A287-7D6BCF2AE1C6}"/>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13" name="Imagen 1">
            <a:extLst>
              <a:ext uri="{FF2B5EF4-FFF2-40B4-BE49-F238E27FC236}">
                <a16:creationId xmlns:a16="http://schemas.microsoft.com/office/drawing/2014/main" id="{B12FD09B-785D-43EC-AEF2-4AE8E76042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14" name="Marcador de pie de página 3">
            <a:extLst>
              <a:ext uri="{FF2B5EF4-FFF2-40B4-BE49-F238E27FC236}">
                <a16:creationId xmlns:a16="http://schemas.microsoft.com/office/drawing/2014/main" id="{185DBE16-2F85-4628-9953-BC4F72FF63FB}"/>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7" name="CuadroTexto 16">
            <a:extLst>
              <a:ext uri="{FF2B5EF4-FFF2-40B4-BE49-F238E27FC236}">
                <a16:creationId xmlns:a16="http://schemas.microsoft.com/office/drawing/2014/main" id="{B0EA42BC-CD23-424C-B5AE-2663972B8C8A}"/>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spTree>
    <p:extLst>
      <p:ext uri="{BB962C8B-B14F-4D97-AF65-F5344CB8AC3E}">
        <p14:creationId xmlns:p14="http://schemas.microsoft.com/office/powerpoint/2010/main" val="64621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91C8B6A-48CB-4DC2-B2F3-4D44B14D57F1}"/>
              </a:ext>
            </a:extLst>
          </p:cNvPr>
          <p:cNvSpPr txBox="1"/>
          <p:nvPr/>
        </p:nvSpPr>
        <p:spPr>
          <a:xfrm>
            <a:off x="-1429693" y="1550517"/>
            <a:ext cx="6168243" cy="338554"/>
          </a:xfrm>
          <a:prstGeom prst="rect">
            <a:avLst/>
          </a:prstGeom>
          <a:noFill/>
        </p:spPr>
        <p:txBody>
          <a:bodyPr wrap="square" rtlCol="0">
            <a:spAutoFit/>
          </a:bodyPr>
          <a:lstStyle/>
          <a:p>
            <a:pPr algn="ctr"/>
            <a:r>
              <a:rPr lang="es-CO" sz="1200" b="1" dirty="0"/>
              <a:t>EGRESOS</a:t>
            </a:r>
            <a:r>
              <a:rPr lang="es-CO" sz="1600" b="1" dirty="0"/>
              <a:t> </a:t>
            </a:r>
            <a:r>
              <a:rPr lang="es-CO" sz="1200" b="1" dirty="0"/>
              <a:t>ADMINISTRATIVOS (Cuenta 51)</a:t>
            </a:r>
            <a:endParaRPr lang="es-CO" sz="1600" b="1" dirty="0"/>
          </a:p>
        </p:txBody>
      </p:sp>
      <p:graphicFrame>
        <p:nvGraphicFramePr>
          <p:cNvPr id="3" name="Objeto 2">
            <a:extLst>
              <a:ext uri="{FF2B5EF4-FFF2-40B4-BE49-F238E27FC236}">
                <a16:creationId xmlns:a16="http://schemas.microsoft.com/office/drawing/2014/main" id="{215E26C8-FF7B-44B5-9E5A-E6C4B33AE9F4}"/>
              </a:ext>
            </a:extLst>
          </p:cNvPr>
          <p:cNvGraphicFramePr>
            <a:graphicFrameLocks noChangeAspect="1"/>
          </p:cNvGraphicFramePr>
          <p:nvPr>
            <p:extLst>
              <p:ext uri="{D42A27DB-BD31-4B8C-83A1-F6EECF244321}">
                <p14:modId xmlns:p14="http://schemas.microsoft.com/office/powerpoint/2010/main" val="199699991"/>
              </p:ext>
            </p:extLst>
          </p:nvPr>
        </p:nvGraphicFramePr>
        <p:xfrm>
          <a:off x="178096" y="1897039"/>
          <a:ext cx="5219839" cy="4433691"/>
        </p:xfrm>
        <a:graphic>
          <a:graphicData uri="http://schemas.openxmlformats.org/presentationml/2006/ole">
            <mc:AlternateContent xmlns:mc="http://schemas.openxmlformats.org/markup-compatibility/2006">
              <mc:Choice xmlns:v="urn:schemas-microsoft-com:vml" Requires="v">
                <p:oleObj spid="_x0000_s8196" name="Worksheet" r:id="rId3" imgW="4876865" imgH="4772217" progId="Excel.Sheet.12">
                  <p:embed/>
                </p:oleObj>
              </mc:Choice>
              <mc:Fallback>
                <p:oleObj name="Worksheet" r:id="rId3" imgW="4876865" imgH="4772217" progId="Excel.Sheet.12">
                  <p:embed/>
                  <p:pic>
                    <p:nvPicPr>
                      <p:cNvPr id="3" name="Objeto 2">
                        <a:extLst>
                          <a:ext uri="{FF2B5EF4-FFF2-40B4-BE49-F238E27FC236}">
                            <a16:creationId xmlns:a16="http://schemas.microsoft.com/office/drawing/2014/main" id="{215E26C8-FF7B-44B5-9E5A-E6C4B33AE9F4}"/>
                          </a:ext>
                        </a:extLst>
                      </p:cNvPr>
                      <p:cNvPicPr/>
                      <p:nvPr/>
                    </p:nvPicPr>
                    <p:blipFill>
                      <a:blip r:embed="rId4"/>
                      <a:stretch>
                        <a:fillRect/>
                      </a:stretch>
                    </p:blipFill>
                    <p:spPr>
                      <a:xfrm>
                        <a:off x="178096" y="1897039"/>
                        <a:ext cx="5219839" cy="4433691"/>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D53C60B1-74DB-4644-B0A7-834BF6C08C29}"/>
              </a:ext>
            </a:extLst>
          </p:cNvPr>
          <p:cNvGraphicFramePr>
            <a:graphicFrameLocks noChangeAspect="1"/>
          </p:cNvGraphicFramePr>
          <p:nvPr>
            <p:extLst>
              <p:ext uri="{D42A27DB-BD31-4B8C-83A1-F6EECF244321}">
                <p14:modId xmlns:p14="http://schemas.microsoft.com/office/powerpoint/2010/main" val="4122105355"/>
              </p:ext>
            </p:extLst>
          </p:nvPr>
        </p:nvGraphicFramePr>
        <p:xfrm>
          <a:off x="5536904" y="2286000"/>
          <a:ext cx="3429000" cy="1143000"/>
        </p:xfrm>
        <a:graphic>
          <a:graphicData uri="http://schemas.openxmlformats.org/presentationml/2006/ole">
            <mc:AlternateContent xmlns:mc="http://schemas.openxmlformats.org/markup-compatibility/2006">
              <mc:Choice xmlns:v="urn:schemas-microsoft-com:vml" Requires="v">
                <p:oleObj spid="_x0000_s8197" name="Worksheet" r:id="rId5" imgW="3428796" imgH="1142947" progId="Excel.Sheet.12">
                  <p:embed/>
                </p:oleObj>
              </mc:Choice>
              <mc:Fallback>
                <p:oleObj name="Worksheet" r:id="rId5" imgW="3428796" imgH="1142947" progId="Excel.Sheet.12">
                  <p:embed/>
                  <p:pic>
                    <p:nvPicPr>
                      <p:cNvPr id="4" name="Objeto 3">
                        <a:extLst>
                          <a:ext uri="{FF2B5EF4-FFF2-40B4-BE49-F238E27FC236}">
                            <a16:creationId xmlns:a16="http://schemas.microsoft.com/office/drawing/2014/main" id="{D53C60B1-74DB-4644-B0A7-834BF6C08C29}"/>
                          </a:ext>
                        </a:extLst>
                      </p:cNvPr>
                      <p:cNvPicPr/>
                      <p:nvPr/>
                    </p:nvPicPr>
                    <p:blipFill>
                      <a:blip r:embed="rId6"/>
                      <a:stretch>
                        <a:fillRect/>
                      </a:stretch>
                    </p:blipFill>
                    <p:spPr>
                      <a:xfrm>
                        <a:off x="5536904" y="2286000"/>
                        <a:ext cx="3429000" cy="1143000"/>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0518B6A0-08D4-49AE-AE0C-B305CB045D65}"/>
              </a:ext>
            </a:extLst>
          </p:cNvPr>
          <p:cNvSpPr txBox="1"/>
          <p:nvPr/>
        </p:nvSpPr>
        <p:spPr>
          <a:xfrm>
            <a:off x="4079164" y="2024390"/>
            <a:ext cx="6168243" cy="261610"/>
          </a:xfrm>
          <a:prstGeom prst="rect">
            <a:avLst/>
          </a:prstGeom>
          <a:noFill/>
        </p:spPr>
        <p:txBody>
          <a:bodyPr wrap="square" rtlCol="0">
            <a:spAutoFit/>
          </a:bodyPr>
          <a:lstStyle/>
          <a:p>
            <a:pPr algn="ctr"/>
            <a:r>
              <a:rPr lang="es-CO" sz="1050" b="1" dirty="0"/>
              <a:t>INGRESOS POR VENTA DE SERVICIOS (Cuenta 43)</a:t>
            </a:r>
            <a:endParaRPr lang="es-CO" sz="1200" b="1" dirty="0"/>
          </a:p>
        </p:txBody>
      </p:sp>
      <p:graphicFrame>
        <p:nvGraphicFramePr>
          <p:cNvPr id="9" name="Tabla 8">
            <a:extLst>
              <a:ext uri="{FF2B5EF4-FFF2-40B4-BE49-F238E27FC236}">
                <a16:creationId xmlns:a16="http://schemas.microsoft.com/office/drawing/2014/main" id="{5FFE5805-7E9D-4A4D-BDA4-FA66F27BC680}"/>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10" name="Imagen 1">
            <a:extLst>
              <a:ext uri="{FF2B5EF4-FFF2-40B4-BE49-F238E27FC236}">
                <a16:creationId xmlns:a16="http://schemas.microsoft.com/office/drawing/2014/main" id="{F293D4F4-3B0B-4CBD-BA6A-1B68DB27B5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pie de página 3">
            <a:extLst>
              <a:ext uri="{FF2B5EF4-FFF2-40B4-BE49-F238E27FC236}">
                <a16:creationId xmlns:a16="http://schemas.microsoft.com/office/drawing/2014/main" id="{37B96995-2E34-41D6-806A-3817C26AF772}"/>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2" name="CuadroTexto 11">
            <a:extLst>
              <a:ext uri="{FF2B5EF4-FFF2-40B4-BE49-F238E27FC236}">
                <a16:creationId xmlns:a16="http://schemas.microsoft.com/office/drawing/2014/main" id="{8051046F-494A-4991-B6CC-645D6232CAA3}"/>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spTree>
    <p:extLst>
      <p:ext uri="{BB962C8B-B14F-4D97-AF65-F5344CB8AC3E}">
        <p14:creationId xmlns:p14="http://schemas.microsoft.com/office/powerpoint/2010/main" val="118337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99411" y="2069432"/>
            <a:ext cx="6432884" cy="2585323"/>
          </a:xfrm>
          <a:prstGeom prst="rect">
            <a:avLst/>
          </a:prstGeom>
          <a:noFill/>
        </p:spPr>
        <p:txBody>
          <a:bodyPr wrap="square" rtlCol="0">
            <a:spAutoFit/>
          </a:bodyPr>
          <a:lstStyle/>
          <a:p>
            <a:pPr algn="ctr"/>
            <a:r>
              <a:rPr lang="es-CO" sz="5400" b="1" dirty="0"/>
              <a:t>GRACIAS</a:t>
            </a:r>
          </a:p>
          <a:p>
            <a:pPr algn="ctr"/>
            <a:r>
              <a:rPr lang="es-CO" sz="5400" b="1" dirty="0"/>
              <a:t> POR SU</a:t>
            </a:r>
          </a:p>
          <a:p>
            <a:pPr algn="ctr"/>
            <a:r>
              <a:rPr lang="es-CO" sz="5400" b="1" dirty="0"/>
              <a:t> ATENCION !</a:t>
            </a:r>
          </a:p>
        </p:txBody>
      </p:sp>
      <p:graphicFrame>
        <p:nvGraphicFramePr>
          <p:cNvPr id="6" name="Tabla 5">
            <a:extLst>
              <a:ext uri="{FF2B5EF4-FFF2-40B4-BE49-F238E27FC236}">
                <a16:creationId xmlns:a16="http://schemas.microsoft.com/office/drawing/2014/main" id="{34361B29-5052-4881-A54D-B3B1B901D6B9}"/>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9C51E9CE-B8BE-4D12-A5B6-7BB7CF2F7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2E153BC4-3A1B-4953-AB81-A1D098423477}"/>
              </a:ext>
            </a:extLst>
          </p:cNvPr>
          <p:cNvSpPr txBox="1">
            <a:spLocks/>
          </p:cNvSpPr>
          <p:nvPr/>
        </p:nvSpPr>
        <p:spPr>
          <a:xfrm>
            <a:off x="954675" y="6330730"/>
            <a:ext cx="6454366" cy="468573"/>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CO" sz="1200" b="1">
                <a:solidFill>
                  <a:schemeClr val="tx1">
                    <a:alpha val="60000"/>
                  </a:schemeClr>
                </a:solidFill>
              </a:rPr>
              <a:t>Dirección: Carrera 30 Nariño # 30-19– Telefax: 861 81 10</a:t>
            </a:r>
          </a:p>
          <a:p>
            <a:pPr algn="ctr"/>
            <a:r>
              <a:rPr lang="es-CO" sz="1200" b="1">
                <a:solidFill>
                  <a:schemeClr val="tx1">
                    <a:alpha val="60000"/>
                  </a:schemeClr>
                </a:solidFill>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Tree>
    <p:extLst>
      <p:ext uri="{BB962C8B-B14F-4D97-AF65-F5344CB8AC3E}">
        <p14:creationId xmlns:p14="http://schemas.microsoft.com/office/powerpoint/2010/main" val="103246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6978" y="1148294"/>
            <a:ext cx="8197515" cy="5999078"/>
          </a:xfrm>
          <a:prstGeom prst="rect">
            <a:avLst/>
          </a:prstGeom>
          <a:noFill/>
        </p:spPr>
        <p:txBody>
          <a:bodyPr wrap="square" rtlCol="0">
            <a:spAutoFit/>
          </a:bodyPr>
          <a:lstStyle/>
          <a:p>
            <a:pPr hangingPunct="0"/>
            <a:r>
              <a:rPr lang="es-CO" sz="1500" dirty="0"/>
              <a:t> </a:t>
            </a:r>
          </a:p>
          <a:p>
            <a:pPr algn="ctr" hangingPunct="0"/>
            <a:r>
              <a:rPr lang="es-ES_tradnl" sz="1500" b="1" dirty="0"/>
              <a:t>INFORME GERENCIAL EMPRESAS PUBLICAS DE SAN ANDRES DE CUERQUIA   EMPUSAC VIGENCIA 2021.</a:t>
            </a:r>
            <a:endParaRPr lang="es-CO" sz="1500" dirty="0"/>
          </a:p>
          <a:p>
            <a:pPr algn="ctr" hangingPunct="0"/>
            <a:endParaRPr lang="es-CO" sz="1500" dirty="0"/>
          </a:p>
          <a:p>
            <a:pPr algn="just" hangingPunct="0"/>
            <a:r>
              <a:rPr lang="es-ES_tradnl" sz="1500" dirty="0">
                <a:cs typeface="Arial" panose="020B0604020202020204" pitchFamily="34" charset="0"/>
              </a:rPr>
              <a:t>De la manera más atenta me permito presentar el informe gerencial  de  la gestión realizada en las Empresas Públicas de San Andrés de Cuerquia  con corte al 31 de diciembre de 2021.</a:t>
            </a:r>
          </a:p>
          <a:p>
            <a:pPr algn="just" hangingPunct="0"/>
            <a:endParaRPr lang="es-ES_tradnl" sz="1500" dirty="0">
              <a:cs typeface="Arial" panose="020B0604020202020204" pitchFamily="34" charset="0"/>
            </a:endParaRPr>
          </a:p>
          <a:p>
            <a:pPr algn="just">
              <a:lnSpc>
                <a:spcPct val="107000"/>
              </a:lnSpc>
              <a:spcAft>
                <a:spcPts val="800"/>
              </a:spcAft>
            </a:pPr>
            <a:r>
              <a:rPr lang="es-CO" sz="1500" b="1" dirty="0">
                <a:effectLst/>
                <a:ea typeface="Calibri" panose="020F0502020204030204" pitchFamily="34" charset="0"/>
                <a:cs typeface="Times New Roman" panose="02020603050405020304" pitchFamily="18" charset="0"/>
              </a:rPr>
              <a:t>OBJETIVOS DEL INFORME DE GESTIÓN:</a:t>
            </a:r>
            <a:endParaRPr lang="es-CO" sz="15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CO" sz="1500" dirty="0">
                <a:effectLst/>
                <a:ea typeface="Calibri" panose="020F0502020204030204" pitchFamily="34" charset="0"/>
                <a:cs typeface="ArialMT"/>
              </a:rPr>
              <a:t>Dar a conocer a la población de San Andrés de Cuerquia los programas, proyectos y desarrollados por EMPUSAC durante la vigencia 2021, los avances y cumplimiento en relación con el plan de desarrollo y el plan de acción.</a:t>
            </a:r>
          </a:p>
          <a:p>
            <a:pPr marL="342900" lvl="0" indent="-342900" algn="just">
              <a:lnSpc>
                <a:spcPct val="107000"/>
              </a:lnSpc>
              <a:buFont typeface="Symbol" panose="05050102010706020507" pitchFamily="18" charset="2"/>
              <a:buChar char=""/>
            </a:pPr>
            <a:r>
              <a:rPr lang="es-CO" sz="1500" dirty="0">
                <a:effectLst/>
                <a:ea typeface="Calibri" panose="020F0502020204030204" pitchFamily="34" charset="0"/>
                <a:cs typeface="ArialMT"/>
              </a:rPr>
              <a:t>Permitir a la comunidad ser veedores de la prestación del servicio de Acueducto, Aseo y Alcantarillado.</a:t>
            </a:r>
          </a:p>
          <a:p>
            <a:pPr marL="342900" lvl="0" indent="-342900" algn="just">
              <a:lnSpc>
                <a:spcPct val="107000"/>
              </a:lnSpc>
              <a:buFont typeface="Symbol" panose="05050102010706020507" pitchFamily="18" charset="2"/>
              <a:buChar char=""/>
            </a:pPr>
            <a:r>
              <a:rPr lang="es-CO" sz="1500" dirty="0">
                <a:effectLst/>
                <a:ea typeface="Calibri" panose="020F0502020204030204" pitchFamily="34" charset="0"/>
                <a:cs typeface="ArialMT"/>
              </a:rPr>
              <a:t>Presentar los resultados de la gestión realizada desde EMPUSAC durante el año 2021.</a:t>
            </a:r>
          </a:p>
          <a:p>
            <a:pPr marL="342900" lvl="0" indent="-342900" algn="just">
              <a:lnSpc>
                <a:spcPct val="107000"/>
              </a:lnSpc>
              <a:spcAft>
                <a:spcPts val="800"/>
              </a:spcAft>
              <a:buFont typeface="Symbol" panose="05050102010706020507" pitchFamily="18" charset="2"/>
              <a:buChar char=""/>
            </a:pPr>
            <a:r>
              <a:rPr lang="es-CO" sz="1500" dirty="0">
                <a:effectLst/>
                <a:ea typeface="Calibri" panose="020F0502020204030204" pitchFamily="34" charset="0"/>
                <a:cs typeface="ArialMT"/>
              </a:rPr>
              <a:t>Dar a conocer el resultado de la gestión administrativa, operativa, financiera y comercial a través de la presentación de indicadores y proyectos de inversión.</a:t>
            </a:r>
          </a:p>
          <a:p>
            <a:pPr algn="just" hangingPunct="0"/>
            <a:endParaRPr lang="es-ES_tradnl" sz="1500" dirty="0">
              <a:cs typeface="Arial" panose="020B0604020202020204" pitchFamily="34" charset="0"/>
            </a:endParaRPr>
          </a:p>
          <a:p>
            <a:pPr algn="just" hangingPunct="0"/>
            <a:endParaRPr lang="es-ES_tradnl" sz="1500" dirty="0">
              <a:cs typeface="Arial" panose="020B0604020202020204" pitchFamily="34" charset="0"/>
            </a:endParaRPr>
          </a:p>
          <a:p>
            <a:pPr algn="just" hangingPunct="0"/>
            <a:endParaRPr lang="es-CO" sz="1500" dirty="0">
              <a:cs typeface="Arial" panose="020B0604020202020204" pitchFamily="34" charset="0"/>
            </a:endParaRPr>
          </a:p>
          <a:p>
            <a:pPr algn="just" hangingPunct="0"/>
            <a:r>
              <a:rPr lang="es-ES_tradnl" sz="1500" dirty="0">
                <a:cs typeface="Arial" panose="020B0604020202020204" pitchFamily="34" charset="0"/>
              </a:rPr>
              <a:t> </a:t>
            </a:r>
            <a:endParaRPr lang="es-CO" sz="1500" dirty="0">
              <a:cs typeface="Arial" panose="020B0604020202020204" pitchFamily="34" charset="0"/>
            </a:endParaRPr>
          </a:p>
          <a:p>
            <a:pPr hangingPunct="0"/>
            <a:r>
              <a:rPr lang="es-ES_tradnl" sz="1500" dirty="0"/>
              <a:t> </a:t>
            </a:r>
            <a:endParaRPr lang="es-CO" sz="1500" dirty="0"/>
          </a:p>
          <a:p>
            <a:endParaRPr lang="es-CO" sz="1500" dirty="0"/>
          </a:p>
        </p:txBody>
      </p:sp>
      <p:graphicFrame>
        <p:nvGraphicFramePr>
          <p:cNvPr id="6" name="Tabla 5">
            <a:extLst>
              <a:ext uri="{FF2B5EF4-FFF2-40B4-BE49-F238E27FC236}">
                <a16:creationId xmlns:a16="http://schemas.microsoft.com/office/drawing/2014/main" id="{387F5025-B84F-4A9F-8091-0C07FD9DBD14}"/>
              </a:ext>
            </a:extLst>
          </p:cNvPr>
          <p:cNvGraphicFramePr>
            <a:graphicFrameLocks noGrp="1"/>
          </p:cNvGraphicFramePr>
          <p:nvPr>
            <p:extLst>
              <p:ext uri="{D42A27DB-BD31-4B8C-83A1-F6EECF244321}">
                <p14:modId xmlns:p14="http://schemas.microsoft.com/office/powerpoint/2010/main" val="2783465631"/>
              </p:ext>
            </p:extLst>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DD081704-ECEC-420A-9651-B744471A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058B1DF9-504D-499E-8764-6FE2A66B3FD3}"/>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Tree>
    <p:extLst>
      <p:ext uri="{BB962C8B-B14F-4D97-AF65-F5344CB8AC3E}">
        <p14:creationId xmlns:p14="http://schemas.microsoft.com/office/powerpoint/2010/main" val="428062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6978" y="1148294"/>
            <a:ext cx="8197515" cy="6390339"/>
          </a:xfrm>
          <a:prstGeom prst="rect">
            <a:avLst/>
          </a:prstGeom>
          <a:noFill/>
        </p:spPr>
        <p:txBody>
          <a:bodyPr wrap="square" rtlCol="0">
            <a:spAutoFit/>
          </a:bodyPr>
          <a:lstStyle/>
          <a:p>
            <a:pPr hangingPunct="0"/>
            <a:r>
              <a:rPr lang="es-CO" sz="1400" dirty="0"/>
              <a:t> </a:t>
            </a:r>
          </a:p>
          <a:p>
            <a:pPr algn="ctr" hangingPunct="0"/>
            <a:r>
              <a:rPr lang="es-ES_tradnl" sz="1400" b="1" dirty="0"/>
              <a:t>INFORME GERENCIAL EMPRESAS PUBLICAS DE SAN ANDRES DE CUERQUIA   EMPUSAC VIGENCIA 2021.</a:t>
            </a:r>
            <a:endParaRPr lang="es-CO" sz="1400" dirty="0"/>
          </a:p>
          <a:p>
            <a:pPr algn="ctr" hangingPunct="0"/>
            <a:endParaRPr lang="es-CO" sz="1400" dirty="0"/>
          </a:p>
          <a:p>
            <a:pPr algn="just">
              <a:lnSpc>
                <a:spcPct val="107000"/>
              </a:lnSpc>
              <a:spcAft>
                <a:spcPts val="800"/>
              </a:spcAft>
            </a:pPr>
            <a:r>
              <a:rPr lang="es-CO" sz="1400" b="1" dirty="0">
                <a:effectLst/>
                <a:ea typeface="Calibri" panose="020F0502020204030204" pitchFamily="34" charset="0"/>
                <a:cs typeface="ArialMT"/>
              </a:rPr>
              <a:t>NUESTRA EMPRESA</a:t>
            </a:r>
            <a:endParaRPr lang="es-CO" sz="1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400" dirty="0">
                <a:effectLst/>
                <a:ea typeface="Calibri" panose="020F0502020204030204" pitchFamily="34" charset="0"/>
                <a:cs typeface="ArialMT"/>
              </a:rPr>
              <a:t> </a:t>
            </a:r>
            <a:endParaRPr lang="es-CO" sz="14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s-CO" sz="1400" dirty="0">
                <a:effectLst/>
                <a:ea typeface="Calibri" panose="020F0502020204030204" pitchFamily="34" charset="0"/>
                <a:cs typeface="Times New Roman" panose="02020603050405020304" pitchFamily="18" charset="0"/>
              </a:rPr>
              <a:t>Que la EMPRESA DE SERVICIOS PÚBLICOS DE SAN ANDRES DE CUERQUIA- EMPUSAC S.A E.S.P, es una empresa Comercial del Orden Municipal, con personería jurídica, autonomía administrativa, empezó a funcionar oficialmente a partir del 8 de Marzo de 2010, fecha en que la Empresa asumió la prestación de los servicios de AAA en la jurisdicción del Municipio de San Andrés de Cuerquia, en reemplazo de la USPD que funcionaba adscrita a la oficina de Planeación Municipal, esto según las disposiciones de la Ley 142 de 1994 y los Decretos reglamentario respectivos.</a:t>
            </a:r>
          </a:p>
          <a:p>
            <a:pPr algn="just">
              <a:lnSpc>
                <a:spcPct val="115000"/>
              </a:lnSpc>
              <a:spcAft>
                <a:spcPts val="1000"/>
              </a:spcAft>
            </a:pPr>
            <a:r>
              <a:rPr lang="es-CO" sz="1400" dirty="0">
                <a:effectLst/>
                <a:ea typeface="Calibri" panose="020F0502020204030204" pitchFamily="34" charset="0"/>
                <a:cs typeface="Times New Roman" panose="02020603050405020304" pitchFamily="18" charset="0"/>
              </a:rPr>
              <a:t>Mediante Acuerdo 016 de 2009, el Honorable Concejo Municipal facultó al señor alcalde para iniciar el proceso de constitución de una empresa prestadora de servicios públicos. Posteriormente se efectuó el proceso de rigor mediante la convocatoria pública para la constitución de la Empresa. Luego de haber agotado este proceso, se procedió a elevar a escritura pública la constitución de EMPUSAC S.A E.S.P a la vez que se efectuaron los trámites de inscripción respectiva ante los entes de control.</a:t>
            </a:r>
          </a:p>
          <a:p>
            <a:pPr algn="just" hangingPunct="0"/>
            <a:endParaRPr lang="es-ES_tradnl" sz="1400" dirty="0">
              <a:cs typeface="Arial" panose="020B0604020202020204" pitchFamily="34" charset="0"/>
            </a:endParaRPr>
          </a:p>
          <a:p>
            <a:pPr algn="just" hangingPunct="0"/>
            <a:endParaRPr lang="es-ES_tradnl" sz="1400" dirty="0">
              <a:cs typeface="Arial" panose="020B0604020202020204" pitchFamily="34" charset="0"/>
            </a:endParaRPr>
          </a:p>
          <a:p>
            <a:pPr algn="just" hangingPunct="0"/>
            <a:endParaRPr lang="es-CO" sz="1400" dirty="0">
              <a:cs typeface="Arial" panose="020B0604020202020204" pitchFamily="34" charset="0"/>
            </a:endParaRPr>
          </a:p>
          <a:p>
            <a:pPr algn="just" hangingPunct="0"/>
            <a:r>
              <a:rPr lang="es-ES_tradnl" sz="1400" dirty="0">
                <a:cs typeface="Arial" panose="020B0604020202020204" pitchFamily="34" charset="0"/>
              </a:rPr>
              <a:t> </a:t>
            </a:r>
            <a:endParaRPr lang="es-CO" sz="1400" dirty="0">
              <a:cs typeface="Arial" panose="020B0604020202020204" pitchFamily="34" charset="0"/>
            </a:endParaRPr>
          </a:p>
          <a:p>
            <a:pPr hangingPunct="0"/>
            <a:r>
              <a:rPr lang="es-ES_tradnl" sz="1400" dirty="0"/>
              <a:t> </a:t>
            </a:r>
            <a:endParaRPr lang="es-CO" sz="1400" dirty="0"/>
          </a:p>
          <a:p>
            <a:endParaRPr lang="es-CO" sz="1400" dirty="0"/>
          </a:p>
        </p:txBody>
      </p:sp>
      <p:graphicFrame>
        <p:nvGraphicFramePr>
          <p:cNvPr id="6" name="Tabla 5">
            <a:extLst>
              <a:ext uri="{FF2B5EF4-FFF2-40B4-BE49-F238E27FC236}">
                <a16:creationId xmlns:a16="http://schemas.microsoft.com/office/drawing/2014/main" id="{387F5025-B84F-4A9F-8091-0C07FD9DBD14}"/>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DD081704-ECEC-420A-9651-B744471A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058B1DF9-504D-499E-8764-6FE2A66B3FD3}"/>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Tree>
    <p:extLst>
      <p:ext uri="{BB962C8B-B14F-4D97-AF65-F5344CB8AC3E}">
        <p14:creationId xmlns:p14="http://schemas.microsoft.com/office/powerpoint/2010/main" val="157964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6978" y="1148294"/>
            <a:ext cx="8197515" cy="4932632"/>
          </a:xfrm>
          <a:prstGeom prst="rect">
            <a:avLst/>
          </a:prstGeom>
          <a:noFill/>
        </p:spPr>
        <p:txBody>
          <a:bodyPr wrap="square" rtlCol="0">
            <a:spAutoFit/>
          </a:bodyPr>
          <a:lstStyle/>
          <a:p>
            <a:pPr hangingPunct="0"/>
            <a:r>
              <a:rPr lang="es-CO" sz="1300" dirty="0"/>
              <a:t> </a:t>
            </a:r>
          </a:p>
          <a:p>
            <a:pPr algn="ctr" hangingPunct="0"/>
            <a:r>
              <a:rPr lang="es-ES_tradnl" sz="1300" b="1" dirty="0"/>
              <a:t>INFORME GERENCIAL EMPRESAS PUBLICAS DE SAN ANDRES DE CUERQUIA  EMPUSAC VIGENCIA 2021.</a:t>
            </a:r>
          </a:p>
          <a:p>
            <a:pPr algn="ctr" hangingPunct="0"/>
            <a:endParaRPr lang="es-CO" sz="1300" dirty="0"/>
          </a:p>
          <a:p>
            <a:pPr algn="just">
              <a:lnSpc>
                <a:spcPct val="107000"/>
              </a:lnSpc>
              <a:spcAft>
                <a:spcPts val="800"/>
              </a:spcAft>
            </a:pPr>
            <a:r>
              <a:rPr lang="es-CO" sz="1300" b="1" dirty="0">
                <a:effectLst/>
                <a:ea typeface="Calibri" panose="020F0502020204030204" pitchFamily="34" charset="0"/>
                <a:cs typeface="Times New Roman" panose="02020603050405020304" pitchFamily="18" charset="0"/>
              </a:rPr>
              <a:t>OBJETIVO GENERAL DE LA EMPRESA:</a:t>
            </a:r>
            <a:endParaRPr lang="es-CO" sz="13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300" dirty="0">
                <a:effectLst/>
                <a:ea typeface="Calibri" panose="020F0502020204030204" pitchFamily="34" charset="0"/>
                <a:cs typeface="Times New Roman" panose="02020603050405020304" pitchFamily="18" charset="0"/>
              </a:rPr>
              <a:t> Las Empresas Públicas de San Andrés de Cuerquia- EMPUSAC S.A E.S.P, tiene por objetivo general lo siguiente: Prestar el servicio público domiciliario de aseo, acueducto y alcantarillado, con eficiencia y eficacia a toda la comunidad.</a:t>
            </a:r>
          </a:p>
          <a:p>
            <a:pPr>
              <a:lnSpc>
                <a:spcPct val="107000"/>
              </a:lnSpc>
              <a:spcAft>
                <a:spcPts val="800"/>
              </a:spcAft>
            </a:pPr>
            <a:r>
              <a:rPr lang="es-CO" sz="1300" b="1" dirty="0">
                <a:effectLst/>
                <a:ea typeface="Calibri" panose="020F0502020204030204" pitchFamily="34" charset="0"/>
                <a:cs typeface="Times New Roman" panose="02020603050405020304" pitchFamily="18" charset="0"/>
              </a:rPr>
              <a:t>AVANCES</a:t>
            </a:r>
            <a:endParaRPr lang="es-CO" sz="13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300" dirty="0">
                <a:effectLst/>
                <a:ea typeface="Calibri" panose="020F0502020204030204" pitchFamily="34" charset="0"/>
                <a:cs typeface="Tahoma" panose="020B0604030504040204" pitchFamily="34" charset="0"/>
              </a:rPr>
              <a:t>EMPUSAC cuenta con un código de Ética, que establece los principios y valores que orientan las actuaciones del personal de la entidad, y valores institucionales los cuales han sido difundidos y socializados a través de la cartelera institucional y mediante la entrega de volantes a funcionarios.</a:t>
            </a:r>
            <a:endParaRPr lang="es-CO" sz="13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300" dirty="0">
                <a:effectLst/>
                <a:ea typeface="Calibri" panose="020F0502020204030204" pitchFamily="34" charset="0"/>
                <a:cs typeface="Tahoma" panose="020B0604030504040204" pitchFamily="34" charset="0"/>
              </a:rPr>
              <a:t>EMPUSAC mantuvo dentro de sus lineamientos estratégicos de la vigencia 2021, las capacitaciones al personal, con el fin de fomentar en el personal conocimientos frescos, técnicos y concretos sobre los procesos que demanda cada área de la entidad, al igual que comportamientos y valores éticos dentro y fuera de la empresa. En este sentido, se capacito al personal sobre motivación personal y actitud positiva en el trabajo, se capacito a cada trabajador sobre su área en específico dando instrucciones y pautas para mejorar en su labor.</a:t>
            </a:r>
            <a:endParaRPr lang="es-CO" sz="13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CO" sz="1300" dirty="0">
                <a:effectLst/>
                <a:ea typeface="Calibri" panose="020F0502020204030204" pitchFamily="34" charset="0"/>
                <a:cs typeface="Tahoma" panose="020B0604030504040204" pitchFamily="34" charset="0"/>
              </a:rPr>
              <a:t>EMPUSAC, actualizo su Manual Especifico de Funciones y de Competencias Laborales de los empleos que forman la planta de personal de la empresa</a:t>
            </a:r>
            <a:r>
              <a:rPr lang="es-CO" sz="1300" dirty="0">
                <a:ea typeface="Calibri" panose="020F0502020204030204" pitchFamily="34" charset="0"/>
                <a:cs typeface="Tahoma" panose="020B0604030504040204" pitchFamily="34" charset="0"/>
              </a:rPr>
              <a:t>.</a:t>
            </a:r>
            <a:r>
              <a:rPr lang="es-ES_tradnl" sz="1300" dirty="0"/>
              <a:t> </a:t>
            </a:r>
            <a:endParaRPr lang="es-CO" sz="1300" dirty="0"/>
          </a:p>
          <a:p>
            <a:endParaRPr lang="es-CO" sz="1300" dirty="0"/>
          </a:p>
        </p:txBody>
      </p:sp>
      <p:graphicFrame>
        <p:nvGraphicFramePr>
          <p:cNvPr id="6" name="Tabla 5">
            <a:extLst>
              <a:ext uri="{FF2B5EF4-FFF2-40B4-BE49-F238E27FC236}">
                <a16:creationId xmlns:a16="http://schemas.microsoft.com/office/drawing/2014/main" id="{387F5025-B84F-4A9F-8091-0C07FD9DBD14}"/>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DD081704-ECEC-420A-9651-B744471A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058B1DF9-504D-499E-8764-6FE2A66B3FD3}"/>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Tree>
    <p:extLst>
      <p:ext uri="{BB962C8B-B14F-4D97-AF65-F5344CB8AC3E}">
        <p14:creationId xmlns:p14="http://schemas.microsoft.com/office/powerpoint/2010/main" val="319066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6978" y="1148294"/>
            <a:ext cx="8197515" cy="5493812"/>
          </a:xfrm>
          <a:prstGeom prst="rect">
            <a:avLst/>
          </a:prstGeom>
          <a:noFill/>
        </p:spPr>
        <p:txBody>
          <a:bodyPr wrap="square" rtlCol="0">
            <a:spAutoFit/>
          </a:bodyPr>
          <a:lstStyle/>
          <a:p>
            <a:pPr hangingPunct="0"/>
            <a:r>
              <a:rPr lang="es-CO" sz="1300" dirty="0"/>
              <a:t> </a:t>
            </a:r>
          </a:p>
          <a:p>
            <a:pPr algn="ctr" hangingPunct="0"/>
            <a:r>
              <a:rPr lang="es-ES_tradnl" sz="1300" b="1" dirty="0"/>
              <a:t>INFORME GERENCIAL EMPRESAS PUBLICAS DE SAN ANDRES DE CUERQUIA  EMPUSAC VIGENCIA 2021.</a:t>
            </a:r>
          </a:p>
          <a:p>
            <a:pPr algn="ctr" hangingPunct="0"/>
            <a:endParaRPr lang="es-CO" sz="1300" dirty="0"/>
          </a:p>
          <a:p>
            <a:pPr hangingPunct="0"/>
            <a:r>
              <a:rPr lang="es-CO" sz="1300" b="1" dirty="0"/>
              <a:t>INFORME DE PQRS</a:t>
            </a:r>
          </a:p>
          <a:p>
            <a:pPr hangingPunct="0"/>
            <a:endParaRPr lang="es-CO" sz="1300" b="1" dirty="0"/>
          </a:p>
          <a:p>
            <a:pPr hangingPunct="0"/>
            <a:r>
              <a:rPr lang="es-CO" sz="1300" dirty="0"/>
              <a:t>Informe de PQRS, entre la vigencia del 2021.</a:t>
            </a:r>
          </a:p>
          <a:p>
            <a:pPr hangingPunct="0"/>
            <a:endParaRPr lang="es-CO" sz="1300" dirty="0"/>
          </a:p>
          <a:p>
            <a:pPr hangingPunct="0"/>
            <a:r>
              <a:rPr lang="es-CO" sz="1300" dirty="0"/>
              <a:t>El presente informe de peticiones, quejas, reclamos o sugerencias recibidas y atendidas por las dependencias de las Empresas Públicas de San Andrés de Cuerquia –EMPUSAC S.A E.S.P, durante el periodo comprendido entre el 1 de enero de 2021 al 31 de diciembre de 2021, fue un total de 80 la mayoría por consumo alto en el servicio de acueducto, dando respuestas a todas ellas con la debida explicación al usuario.</a:t>
            </a:r>
          </a:p>
          <a:p>
            <a:pPr hangingPunct="0"/>
            <a:endParaRPr lang="es-CO" sz="1300" dirty="0"/>
          </a:p>
          <a:p>
            <a:pPr hangingPunct="0"/>
            <a:r>
              <a:rPr lang="es-CO" sz="1300" dirty="0"/>
              <a:t>Derechos de petición recibidos en total: 6</a:t>
            </a:r>
          </a:p>
          <a:p>
            <a:pPr hangingPunct="0"/>
            <a:r>
              <a:rPr lang="es-CO" sz="1300" dirty="0"/>
              <a:t>De los cuales 4 fueron solicitando información general y tan solo 2 solicitando copia de documentos o informes.</a:t>
            </a:r>
          </a:p>
          <a:p>
            <a:pPr hangingPunct="0"/>
            <a:r>
              <a:rPr lang="es-CO" sz="1300" dirty="0"/>
              <a:t>A los cuales se les dio respuesta dentro de los términos de ley, por lo que no se obtuvo respuesta negativa o tutela interpuesta en razón de obtener la debida respuesta de tal.</a:t>
            </a:r>
          </a:p>
          <a:p>
            <a:pPr hangingPunct="0"/>
            <a:endParaRPr lang="es-CO" sz="1300" dirty="0"/>
          </a:p>
          <a:p>
            <a:pPr hangingPunct="0"/>
            <a:r>
              <a:rPr lang="es-CO" sz="1300" b="1" dirty="0"/>
              <a:t>PROCESOS JUDICIALES </a:t>
            </a:r>
          </a:p>
          <a:p>
            <a:pPr hangingPunct="0"/>
            <a:endParaRPr lang="es-CO" sz="1300" b="1" dirty="0"/>
          </a:p>
          <a:p>
            <a:pPr hangingPunct="0"/>
            <a:r>
              <a:rPr lang="es-CO" sz="1300" dirty="0"/>
              <a:t>Para la presente vigencia EMPUSAC S.A E.S.P, no cuenta con ningún procesos o requerimiento judicial  en curso o pendiente por resolver,  lo cual es complaciente informar que la empresa no ha sido sancionada ni condenada a pagar algún tipo de indemnización, costas o gastos procesales.</a:t>
            </a:r>
          </a:p>
          <a:p>
            <a:pPr hangingPunct="0"/>
            <a:endParaRPr lang="es-CO" sz="1300" dirty="0"/>
          </a:p>
          <a:p>
            <a:pPr hangingPunct="0"/>
            <a:r>
              <a:rPr lang="es-ES_tradnl" sz="1300" dirty="0"/>
              <a:t> </a:t>
            </a:r>
            <a:endParaRPr lang="es-CO" sz="1300" dirty="0"/>
          </a:p>
          <a:p>
            <a:endParaRPr lang="es-CO" sz="1300" dirty="0"/>
          </a:p>
        </p:txBody>
      </p:sp>
      <p:graphicFrame>
        <p:nvGraphicFramePr>
          <p:cNvPr id="6" name="Tabla 5">
            <a:extLst>
              <a:ext uri="{FF2B5EF4-FFF2-40B4-BE49-F238E27FC236}">
                <a16:creationId xmlns:a16="http://schemas.microsoft.com/office/drawing/2014/main" id="{387F5025-B84F-4A9F-8091-0C07FD9DBD14}"/>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DD081704-ECEC-420A-9651-B744471A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058B1DF9-504D-499E-8764-6FE2A66B3FD3}"/>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Tree>
    <p:extLst>
      <p:ext uri="{BB962C8B-B14F-4D97-AF65-F5344CB8AC3E}">
        <p14:creationId xmlns:p14="http://schemas.microsoft.com/office/powerpoint/2010/main" val="165436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6978" y="1148294"/>
            <a:ext cx="8197515" cy="6093976"/>
          </a:xfrm>
          <a:prstGeom prst="rect">
            <a:avLst/>
          </a:prstGeom>
          <a:noFill/>
        </p:spPr>
        <p:txBody>
          <a:bodyPr wrap="square" rtlCol="0">
            <a:spAutoFit/>
          </a:bodyPr>
          <a:lstStyle/>
          <a:p>
            <a:pPr hangingPunct="0"/>
            <a:r>
              <a:rPr lang="es-CO" sz="1400" dirty="0"/>
              <a:t> </a:t>
            </a:r>
          </a:p>
          <a:p>
            <a:pPr algn="ctr" hangingPunct="0"/>
            <a:r>
              <a:rPr lang="es-ES_tradnl" sz="1400" b="1" dirty="0"/>
              <a:t>INFORME GERENCIAL EMPRESAS PUBLICAS DE SAN ANDRES DE CUERQUIA  EMPUSAC VIGENCIA 2021.</a:t>
            </a:r>
          </a:p>
          <a:p>
            <a:pPr hangingPunct="0"/>
            <a:endParaRPr lang="es-CO" sz="1400" dirty="0"/>
          </a:p>
          <a:p>
            <a:pPr hangingPunct="0"/>
            <a:r>
              <a:rPr lang="es-CO" sz="1400" b="1" dirty="0"/>
              <a:t>ÁREAS DE DIVISION</a:t>
            </a:r>
          </a:p>
          <a:p>
            <a:pPr hangingPunct="0"/>
            <a:endParaRPr lang="es-CO" sz="1400" b="1" dirty="0"/>
          </a:p>
          <a:p>
            <a:pPr hangingPunct="0"/>
            <a:r>
              <a:rPr lang="es-CO" sz="1200" b="1" dirty="0"/>
              <a:t>ADMINISTRARIVA                                                                  COMERCIAL</a:t>
            </a:r>
          </a:p>
          <a:p>
            <a:pPr hangingPunct="0"/>
            <a:endParaRPr lang="es-CO" sz="1400" b="1" dirty="0"/>
          </a:p>
          <a:p>
            <a:pPr hangingPunct="0"/>
            <a:endParaRPr lang="es-CO" sz="1400" b="1" dirty="0"/>
          </a:p>
          <a:p>
            <a:pPr hangingPunct="0"/>
            <a:endParaRPr lang="es-CO" sz="1400" b="1" dirty="0"/>
          </a:p>
          <a:p>
            <a:pPr hangingPunct="0"/>
            <a:endParaRPr lang="es-CO" sz="1400" b="1" dirty="0"/>
          </a:p>
          <a:p>
            <a:pPr hangingPunct="0"/>
            <a:endParaRPr lang="es-CO" sz="1400" b="1" dirty="0"/>
          </a:p>
          <a:p>
            <a:pPr hangingPunct="0"/>
            <a:endParaRPr lang="es-CO" sz="1400" b="1" dirty="0"/>
          </a:p>
          <a:p>
            <a:pPr hangingPunct="0"/>
            <a:r>
              <a:rPr lang="es-CO" sz="1400" b="1" dirty="0"/>
              <a:t>                                                                                 </a:t>
            </a:r>
          </a:p>
          <a:p>
            <a:pPr hangingPunct="0"/>
            <a:endParaRPr lang="es-CO" sz="1400" b="1" dirty="0"/>
          </a:p>
          <a:p>
            <a:pPr hangingPunct="0"/>
            <a:endParaRPr lang="es-CO" sz="1400" b="1" dirty="0"/>
          </a:p>
          <a:p>
            <a:pPr hangingPunct="0"/>
            <a:endParaRPr lang="es-CO" sz="1400" b="1" dirty="0"/>
          </a:p>
          <a:p>
            <a:pPr hangingPunct="0"/>
            <a:r>
              <a:rPr lang="es-CO" sz="1400" dirty="0"/>
              <a:t>La empresa cuenta con asesores externos</a:t>
            </a:r>
          </a:p>
          <a:p>
            <a:pPr hangingPunct="0"/>
            <a:r>
              <a:rPr lang="es-CO" sz="1400" dirty="0"/>
              <a:t>relacionados así:</a:t>
            </a:r>
          </a:p>
          <a:p>
            <a:pPr hangingPunct="0"/>
            <a:endParaRPr lang="es-CO" sz="1400" dirty="0"/>
          </a:p>
          <a:p>
            <a:pPr hangingPunct="0"/>
            <a:r>
              <a:rPr lang="es-CO" sz="1400" dirty="0"/>
              <a:t>•	Un (1) Asesor Jurídico</a:t>
            </a:r>
          </a:p>
          <a:p>
            <a:pPr hangingPunct="0"/>
            <a:r>
              <a:rPr lang="es-CO" sz="1400" dirty="0"/>
              <a:t>•	Un (1) Revisor Fiscal</a:t>
            </a:r>
          </a:p>
          <a:p>
            <a:pPr hangingPunct="0"/>
            <a:r>
              <a:rPr lang="es-CO" sz="1400" dirty="0"/>
              <a:t>•	Un (1) Contador</a:t>
            </a:r>
          </a:p>
          <a:p>
            <a:pPr hangingPunct="0"/>
            <a:endParaRPr lang="es-CO" sz="1400" dirty="0"/>
          </a:p>
          <a:p>
            <a:pPr hangingPunct="0"/>
            <a:endParaRPr lang="es-CO" sz="1400" dirty="0"/>
          </a:p>
          <a:p>
            <a:pPr hangingPunct="0"/>
            <a:r>
              <a:rPr lang="es-ES_tradnl" sz="1400" dirty="0"/>
              <a:t> </a:t>
            </a:r>
          </a:p>
          <a:p>
            <a:pPr hangingPunct="0"/>
            <a:endParaRPr lang="es-CO" sz="1400" dirty="0"/>
          </a:p>
          <a:p>
            <a:endParaRPr lang="es-CO" sz="1400" dirty="0"/>
          </a:p>
        </p:txBody>
      </p:sp>
      <p:graphicFrame>
        <p:nvGraphicFramePr>
          <p:cNvPr id="6" name="Tabla 5">
            <a:extLst>
              <a:ext uri="{FF2B5EF4-FFF2-40B4-BE49-F238E27FC236}">
                <a16:creationId xmlns:a16="http://schemas.microsoft.com/office/drawing/2014/main" id="{387F5025-B84F-4A9F-8091-0C07FD9DBD14}"/>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DD081704-ECEC-420A-9651-B744471A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058B1DF9-504D-499E-8764-6FE2A66B3FD3}"/>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graphicFrame>
        <p:nvGraphicFramePr>
          <p:cNvPr id="3" name="Tabla 2">
            <a:extLst>
              <a:ext uri="{FF2B5EF4-FFF2-40B4-BE49-F238E27FC236}">
                <a16:creationId xmlns:a16="http://schemas.microsoft.com/office/drawing/2014/main" id="{DCC6C9FB-30B2-418D-8FDC-D9C297DF3E95}"/>
              </a:ext>
            </a:extLst>
          </p:cNvPr>
          <p:cNvGraphicFramePr>
            <a:graphicFrameLocks noGrp="1"/>
          </p:cNvGraphicFramePr>
          <p:nvPr>
            <p:extLst>
              <p:ext uri="{D42A27DB-BD31-4B8C-83A1-F6EECF244321}">
                <p14:modId xmlns:p14="http://schemas.microsoft.com/office/powerpoint/2010/main" val="916936622"/>
              </p:ext>
            </p:extLst>
          </p:nvPr>
        </p:nvGraphicFramePr>
        <p:xfrm>
          <a:off x="174919" y="2726924"/>
          <a:ext cx="4044541" cy="1852300"/>
        </p:xfrm>
        <a:graphic>
          <a:graphicData uri="http://schemas.openxmlformats.org/drawingml/2006/table">
            <a:tbl>
              <a:tblPr firstRow="1" firstCol="1" bandRow="1"/>
              <a:tblGrid>
                <a:gridCol w="2103712">
                  <a:extLst>
                    <a:ext uri="{9D8B030D-6E8A-4147-A177-3AD203B41FA5}">
                      <a16:colId xmlns:a16="http://schemas.microsoft.com/office/drawing/2014/main" val="2991634681"/>
                    </a:ext>
                  </a:extLst>
                </a:gridCol>
                <a:gridCol w="1940829">
                  <a:extLst>
                    <a:ext uri="{9D8B030D-6E8A-4147-A177-3AD203B41FA5}">
                      <a16:colId xmlns:a16="http://schemas.microsoft.com/office/drawing/2014/main" val="2323988087"/>
                    </a:ext>
                  </a:extLst>
                </a:gridCol>
              </a:tblGrid>
              <a:tr h="164264">
                <a:tc>
                  <a:txBody>
                    <a:bodyPr/>
                    <a:lstStyle/>
                    <a:p>
                      <a:pPr algn="just">
                        <a:lnSpc>
                          <a:spcPct val="107000"/>
                        </a:lnSpc>
                        <a:spcAft>
                          <a:spcPts val="800"/>
                        </a:spcAft>
                      </a:pPr>
                      <a:r>
                        <a:rPr lang="es-CO" sz="1200">
                          <a:solidFill>
                            <a:schemeClr val="tx1"/>
                          </a:solidFill>
                          <a:effectLst/>
                          <a:latin typeface="Verdana" panose="020B0604030504040204" pitchFamily="34" charset="0"/>
                          <a:ea typeface="Calibri" panose="020F0502020204030204" pitchFamily="34" charset="0"/>
                          <a:cs typeface="Arial" panose="020B0604020202020204" pitchFamily="34" charset="0"/>
                        </a:rPr>
                        <a:t>DENOMINACION</a:t>
                      </a:r>
                      <a:endParaRPr lang="es-C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NUMERO DE CARGOS</a:t>
                      </a:r>
                      <a:endParaRPr lang="es-C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736600"/>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Gerente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190569"/>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Secretaria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989261"/>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Operadores de acueducto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359779"/>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Supervisor de redes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179830"/>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Fontanero auxiliar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3502"/>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Operadores del relleno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4983"/>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Barrido y limpieza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305573"/>
                  </a:ext>
                </a:extLst>
              </a:tr>
              <a:tr h="164264">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Conductor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9881"/>
                  </a:ext>
                </a:extLst>
              </a:tr>
              <a:tr h="164264">
                <a:tc>
                  <a:txBody>
                    <a:bodyPr/>
                    <a:lstStyle/>
                    <a:p>
                      <a:pPr algn="just">
                        <a:lnSpc>
                          <a:spcPct val="107000"/>
                        </a:lnSpc>
                        <a:spcAft>
                          <a:spcPts val="800"/>
                        </a:spcAft>
                      </a:pPr>
                      <a:r>
                        <a:rPr lang="es-CO" sz="1200" b="1">
                          <a:effectLst/>
                          <a:latin typeface="Verdana" panose="020B0604030504040204" pitchFamily="34" charset="0"/>
                          <a:ea typeface="Calibri" panose="020F0502020204030204" pitchFamily="34" charset="0"/>
                          <a:cs typeface="Arial" panose="020B0604020202020204" pitchFamily="34" charset="0"/>
                        </a:rPr>
                        <a:t>Total, empleados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effectLst/>
                          <a:latin typeface="Verdana" panose="020B0604030504040204" pitchFamily="34" charset="0"/>
                          <a:ea typeface="Calibri" panose="020F0502020204030204" pitchFamily="34" charset="0"/>
                          <a:cs typeface="Arial" panose="020B0604020202020204" pitchFamily="34" charset="0"/>
                        </a:rPr>
                        <a:t>16</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415791"/>
                  </a:ext>
                </a:extLst>
              </a:tr>
            </a:tbl>
          </a:graphicData>
        </a:graphic>
      </p:graphicFrame>
      <p:graphicFrame>
        <p:nvGraphicFramePr>
          <p:cNvPr id="5" name="Tabla 4">
            <a:extLst>
              <a:ext uri="{FF2B5EF4-FFF2-40B4-BE49-F238E27FC236}">
                <a16:creationId xmlns:a16="http://schemas.microsoft.com/office/drawing/2014/main" id="{7444A4E9-959E-420E-86E8-7B5E03F522A3}"/>
              </a:ext>
            </a:extLst>
          </p:cNvPr>
          <p:cNvGraphicFramePr>
            <a:graphicFrameLocks noGrp="1"/>
          </p:cNvGraphicFramePr>
          <p:nvPr>
            <p:extLst>
              <p:ext uri="{D42A27DB-BD31-4B8C-83A1-F6EECF244321}">
                <p14:modId xmlns:p14="http://schemas.microsoft.com/office/powerpoint/2010/main" val="1172901452"/>
              </p:ext>
            </p:extLst>
          </p:nvPr>
        </p:nvGraphicFramePr>
        <p:xfrm>
          <a:off x="4496933" y="2731020"/>
          <a:ext cx="3473360" cy="981172"/>
        </p:xfrm>
        <a:graphic>
          <a:graphicData uri="http://schemas.openxmlformats.org/drawingml/2006/table">
            <a:tbl>
              <a:tblPr firstRow="1" firstCol="1" bandRow="1"/>
              <a:tblGrid>
                <a:gridCol w="1736680">
                  <a:extLst>
                    <a:ext uri="{9D8B030D-6E8A-4147-A177-3AD203B41FA5}">
                      <a16:colId xmlns:a16="http://schemas.microsoft.com/office/drawing/2014/main" val="1722444391"/>
                    </a:ext>
                  </a:extLst>
                </a:gridCol>
                <a:gridCol w="1736680">
                  <a:extLst>
                    <a:ext uri="{9D8B030D-6E8A-4147-A177-3AD203B41FA5}">
                      <a16:colId xmlns:a16="http://schemas.microsoft.com/office/drawing/2014/main" val="683414603"/>
                    </a:ext>
                  </a:extLst>
                </a:gridCol>
              </a:tblGrid>
              <a:tr h="245293">
                <a:tc>
                  <a:txBody>
                    <a:bodyPr/>
                    <a:lstStyle/>
                    <a:p>
                      <a:pPr algn="just">
                        <a:lnSpc>
                          <a:spcPct val="107000"/>
                        </a:lnSpc>
                        <a:spcAft>
                          <a:spcPts val="800"/>
                        </a:spcAft>
                      </a:pPr>
                      <a:r>
                        <a:rPr lang="es-CO" sz="1200" b="1">
                          <a:solidFill>
                            <a:schemeClr val="tx1"/>
                          </a:solidFill>
                          <a:effectLst/>
                          <a:latin typeface="Verdana" panose="020B0604030504040204" pitchFamily="34" charset="0"/>
                          <a:ea typeface="Calibri" panose="020F0502020204030204" pitchFamily="34" charset="0"/>
                          <a:cs typeface="Arial" panose="020B0604020202020204" pitchFamily="34" charset="0"/>
                        </a:rPr>
                        <a:t>SERVICIO</a:t>
                      </a:r>
                      <a:endParaRPr lang="es-CO"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b="1" dirty="0">
                          <a:solidFill>
                            <a:schemeClr val="tx1"/>
                          </a:solidFill>
                          <a:effectLst/>
                          <a:latin typeface="Verdana" panose="020B0604030504040204" pitchFamily="34" charset="0"/>
                          <a:ea typeface="Calibri" panose="020F0502020204030204" pitchFamily="34" charset="0"/>
                          <a:cs typeface="Arial" panose="020B0604020202020204" pitchFamily="34" charset="0"/>
                        </a:rPr>
                        <a:t>USUARIOS</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620504"/>
                  </a:ext>
                </a:extLst>
              </a:tr>
              <a:tr h="245293">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Acueducto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1.318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599135"/>
                  </a:ext>
                </a:extLst>
              </a:tr>
              <a:tr h="245293">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Alcantarillado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1.271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409827"/>
                  </a:ext>
                </a:extLst>
              </a:tr>
              <a:tr h="245293">
                <a:tc>
                  <a:txBody>
                    <a:bodyPr/>
                    <a:lstStyle/>
                    <a:p>
                      <a:pPr algn="just">
                        <a:lnSpc>
                          <a:spcPct val="107000"/>
                        </a:lnSpc>
                        <a:spcAft>
                          <a:spcPts val="800"/>
                        </a:spcAft>
                      </a:pPr>
                      <a:r>
                        <a:rPr lang="es-CO" sz="1200">
                          <a:effectLst/>
                          <a:latin typeface="Verdana" panose="020B0604030504040204" pitchFamily="34" charset="0"/>
                          <a:ea typeface="Calibri" panose="020F0502020204030204" pitchFamily="34" charset="0"/>
                          <a:cs typeface="Arial" panose="020B0604020202020204" pitchFamily="34" charset="0"/>
                        </a:rPr>
                        <a:t>Aseo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CO" sz="1200" dirty="0">
                          <a:effectLst/>
                          <a:latin typeface="Verdana" panose="020B0604030504040204" pitchFamily="34" charset="0"/>
                          <a:ea typeface="Calibri" panose="020F0502020204030204" pitchFamily="34" charset="0"/>
                          <a:cs typeface="Arial" panose="020B0604020202020204" pitchFamily="34" charset="0"/>
                        </a:rPr>
                        <a:t>1.333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963331"/>
                  </a:ext>
                </a:extLst>
              </a:tr>
            </a:tbl>
          </a:graphicData>
        </a:graphic>
      </p:graphicFrame>
      <p:sp>
        <p:nvSpPr>
          <p:cNvPr id="9" name="CuadroTexto 8">
            <a:extLst>
              <a:ext uri="{FF2B5EF4-FFF2-40B4-BE49-F238E27FC236}">
                <a16:creationId xmlns:a16="http://schemas.microsoft.com/office/drawing/2014/main" id="{48653518-DCF0-49CF-9941-300658E9B19B}"/>
              </a:ext>
            </a:extLst>
          </p:cNvPr>
          <p:cNvSpPr txBox="1"/>
          <p:nvPr/>
        </p:nvSpPr>
        <p:spPr>
          <a:xfrm>
            <a:off x="4442621" y="3766832"/>
            <a:ext cx="4204401" cy="1169551"/>
          </a:xfrm>
          <a:prstGeom prst="rect">
            <a:avLst/>
          </a:prstGeom>
          <a:noFill/>
        </p:spPr>
        <p:txBody>
          <a:bodyPr wrap="square" rtlCol="0">
            <a:spAutoFit/>
          </a:bodyPr>
          <a:lstStyle/>
          <a:p>
            <a:pPr hangingPunct="0"/>
            <a:r>
              <a:rPr lang="es-CO" sz="1400" b="1" dirty="0"/>
              <a:t>COBERTURA DE LOS SERVICIOS EN LA PRESTACIÓN DE LOS SERVICIOS</a:t>
            </a:r>
          </a:p>
          <a:p>
            <a:pPr hangingPunct="0"/>
            <a:r>
              <a:rPr lang="es-CO" sz="1400" dirty="0"/>
              <a:t>Acueducto 99 %</a:t>
            </a:r>
          </a:p>
          <a:p>
            <a:pPr hangingPunct="0"/>
            <a:r>
              <a:rPr lang="es-CO" sz="1400" dirty="0"/>
              <a:t>Alcantarillado 97 %</a:t>
            </a:r>
          </a:p>
          <a:p>
            <a:pPr hangingPunct="0"/>
            <a:r>
              <a:rPr lang="es-CO" sz="1400" dirty="0"/>
              <a:t>Aseo 99.5 %</a:t>
            </a:r>
          </a:p>
        </p:txBody>
      </p:sp>
      <p:sp>
        <p:nvSpPr>
          <p:cNvPr id="10" name="CuadroTexto 9">
            <a:extLst>
              <a:ext uri="{FF2B5EF4-FFF2-40B4-BE49-F238E27FC236}">
                <a16:creationId xmlns:a16="http://schemas.microsoft.com/office/drawing/2014/main" id="{66C745A4-FCF5-4B9F-9194-F2C683BBD086}"/>
              </a:ext>
            </a:extLst>
          </p:cNvPr>
          <p:cNvSpPr txBox="1"/>
          <p:nvPr/>
        </p:nvSpPr>
        <p:spPr>
          <a:xfrm>
            <a:off x="4442621" y="5106539"/>
            <a:ext cx="4204401" cy="1169551"/>
          </a:xfrm>
          <a:prstGeom prst="rect">
            <a:avLst/>
          </a:prstGeom>
          <a:noFill/>
        </p:spPr>
        <p:txBody>
          <a:bodyPr wrap="square" rtlCol="0">
            <a:spAutoFit/>
          </a:bodyPr>
          <a:lstStyle/>
          <a:p>
            <a:pPr hangingPunct="0"/>
            <a:r>
              <a:rPr lang="es-CO" sz="1400" b="1" dirty="0"/>
              <a:t>OPERATIVA</a:t>
            </a:r>
          </a:p>
          <a:p>
            <a:pPr hangingPunct="0"/>
            <a:endParaRPr lang="es-CO" sz="1400" b="1" dirty="0"/>
          </a:p>
          <a:p>
            <a:pPr hangingPunct="0"/>
            <a:r>
              <a:rPr lang="es-CO" sz="1400" dirty="0"/>
              <a:t>La Empresa dentro de su objeto social ha desarrollado entre otras las siguientes actividades (PROYECTOS DE ACCIÓN).</a:t>
            </a:r>
          </a:p>
        </p:txBody>
      </p:sp>
    </p:spTree>
    <p:extLst>
      <p:ext uri="{BB962C8B-B14F-4D97-AF65-F5344CB8AC3E}">
        <p14:creationId xmlns:p14="http://schemas.microsoft.com/office/powerpoint/2010/main" val="64536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6979" y="1148294"/>
            <a:ext cx="5112252" cy="7848302"/>
          </a:xfrm>
          <a:prstGeom prst="rect">
            <a:avLst/>
          </a:prstGeom>
          <a:noFill/>
        </p:spPr>
        <p:txBody>
          <a:bodyPr wrap="square" rtlCol="0">
            <a:spAutoFit/>
          </a:bodyPr>
          <a:lstStyle/>
          <a:p>
            <a:pPr hangingPunct="0"/>
            <a:r>
              <a:rPr lang="es-CO" sz="1050" dirty="0"/>
              <a:t> </a:t>
            </a:r>
          </a:p>
          <a:p>
            <a:pPr hangingPunct="0"/>
            <a:endParaRPr lang="es-CO" sz="1050" b="1" dirty="0"/>
          </a:p>
          <a:p>
            <a:pPr hangingPunct="0"/>
            <a:endParaRPr lang="es-CO" sz="1050" b="1" dirty="0"/>
          </a:p>
          <a:p>
            <a:pPr hangingPunct="0"/>
            <a:r>
              <a:rPr lang="es-CO" sz="1050" b="1" dirty="0"/>
              <a:t>PROYECTOS DE ACCIÓN </a:t>
            </a:r>
          </a:p>
          <a:p>
            <a:pPr hangingPunct="0"/>
            <a:r>
              <a:rPr lang="es-CO" sz="1050" b="1" dirty="0"/>
              <a:t>Proyecto N°301010101</a:t>
            </a:r>
          </a:p>
          <a:p>
            <a:pPr hangingPunct="0"/>
            <a:r>
              <a:rPr lang="es-CO" sz="1050" b="1" dirty="0"/>
              <a:t>Apoyo operativo a la gestión para la prestación de los servicios públicos domiciliarios del Municipio</a:t>
            </a:r>
          </a:p>
          <a:p>
            <a:pPr hangingPunct="0"/>
            <a:endParaRPr lang="es-CO" sz="1050" b="1" dirty="0"/>
          </a:p>
          <a:p>
            <a:pPr hangingPunct="0"/>
            <a:r>
              <a:rPr lang="es-CO" sz="1050" b="1" dirty="0"/>
              <a:t>Proyecto N°301010401</a:t>
            </a:r>
          </a:p>
          <a:p>
            <a:pPr hangingPunct="0"/>
            <a:r>
              <a:rPr lang="es-CO" sz="1050" b="1" dirty="0"/>
              <a:t>Adquisición de equipos de cómputo y actualizar todas las herramientas tecnológicas de la empresa para mejorar la prestación del servicio y tramites/gestiones internas de la empresa.</a:t>
            </a:r>
          </a:p>
          <a:p>
            <a:pPr hangingPunct="0"/>
            <a:endParaRPr lang="es-CO" sz="1050" b="1" dirty="0"/>
          </a:p>
          <a:p>
            <a:pPr hangingPunct="0"/>
            <a:r>
              <a:rPr lang="es-CO" sz="1050" b="1" dirty="0"/>
              <a:t>Proyecto N°302010502</a:t>
            </a:r>
          </a:p>
          <a:p>
            <a:pPr hangingPunct="0"/>
            <a:r>
              <a:rPr lang="es-CO" sz="1050" b="1" dirty="0"/>
              <a:t>Compra de medidores. Tener disponibilidad de medidores para prestar un mejor servicio y medir los consumos oportunos. </a:t>
            </a:r>
          </a:p>
          <a:p>
            <a:pPr hangingPunct="0"/>
            <a:endParaRPr lang="es-CO" sz="1050" b="1" dirty="0"/>
          </a:p>
          <a:p>
            <a:pPr hangingPunct="0"/>
            <a:r>
              <a:rPr lang="es-CO" sz="1050" b="1" dirty="0"/>
              <a:t>Proyecto N°302010504</a:t>
            </a:r>
          </a:p>
          <a:p>
            <a:pPr hangingPunct="0"/>
            <a:r>
              <a:rPr lang="es-CO" sz="1050" b="1" dirty="0"/>
              <a:t>Actualización y modernización del laboratorio, lo cual permite mejorar el servicio el momento de tomar muestra del agua.</a:t>
            </a:r>
          </a:p>
          <a:p>
            <a:pPr hangingPunct="0"/>
            <a:endParaRPr lang="es-CO" sz="1050" b="1" dirty="0"/>
          </a:p>
          <a:p>
            <a:pPr hangingPunct="0"/>
            <a:r>
              <a:rPr lang="es-CO" sz="1050" b="1" dirty="0"/>
              <a:t>Proyecto N°302010505</a:t>
            </a:r>
          </a:p>
          <a:p>
            <a:pPr hangingPunct="0"/>
            <a:r>
              <a:rPr lang="es-CO" sz="1050" b="1" dirty="0"/>
              <a:t>Reposición de redes</a:t>
            </a:r>
          </a:p>
          <a:p>
            <a:pPr hangingPunct="0"/>
            <a:endParaRPr lang="es-CO" sz="1050" b="1" dirty="0"/>
          </a:p>
          <a:p>
            <a:pPr hangingPunct="0"/>
            <a:r>
              <a:rPr lang="es-CO" sz="1050" b="1" dirty="0"/>
              <a:t>Proyecto N°30202</a:t>
            </a:r>
          </a:p>
          <a:p>
            <a:pPr hangingPunct="0"/>
            <a:r>
              <a:rPr lang="es-CO" sz="1050" b="1" dirty="0"/>
              <a:t>Recolección y transporte de los residuos sólidos generados en el área rural</a:t>
            </a:r>
          </a:p>
          <a:p>
            <a:pPr hangingPunct="0"/>
            <a:endParaRPr lang="es-CO" sz="1050" b="1" dirty="0"/>
          </a:p>
          <a:p>
            <a:pPr hangingPunct="0"/>
            <a:r>
              <a:rPr lang="es-CO" sz="1050" b="1" dirty="0"/>
              <a:t>Proyecto N°302020305</a:t>
            </a:r>
          </a:p>
          <a:p>
            <a:pPr hangingPunct="0"/>
            <a:r>
              <a:rPr lang="es-CO" sz="1050" b="1" dirty="0"/>
              <a:t>Adquisición de pólizas y seguros</a:t>
            </a:r>
          </a:p>
          <a:p>
            <a:pPr hangingPunct="0"/>
            <a:endParaRPr lang="es-CO" sz="1050" b="1" dirty="0"/>
          </a:p>
          <a:p>
            <a:pPr hangingPunct="0"/>
            <a:r>
              <a:rPr lang="es-CO" sz="1050" b="1" dirty="0"/>
              <a:t>Proyecto N°302020303</a:t>
            </a:r>
          </a:p>
          <a:p>
            <a:pPr hangingPunct="0"/>
            <a:r>
              <a:rPr lang="es-CO" sz="1050" b="1" dirty="0"/>
              <a:t>Mantenimiento, combustible y lubricante de vehículo recolector.</a:t>
            </a:r>
          </a:p>
          <a:p>
            <a:pPr hangingPunct="0"/>
            <a:endParaRPr lang="es-CO" sz="1050" b="1" dirty="0"/>
          </a:p>
          <a:p>
            <a:pPr hangingPunct="0"/>
            <a:endParaRPr lang="es-CO" sz="1050" b="1" dirty="0"/>
          </a:p>
          <a:p>
            <a:pPr hangingPunct="0"/>
            <a:endParaRPr lang="es-CO" sz="1050" b="1" dirty="0"/>
          </a:p>
          <a:p>
            <a:pPr hangingPunct="0"/>
            <a:endParaRPr lang="es-CO" sz="1050" b="1" dirty="0"/>
          </a:p>
          <a:p>
            <a:pPr hangingPunct="0"/>
            <a:endParaRPr lang="es-CO" sz="1050" b="1" dirty="0"/>
          </a:p>
          <a:p>
            <a:pPr hangingPunct="0"/>
            <a:endParaRPr lang="es-CO" sz="1050" b="1" dirty="0"/>
          </a:p>
          <a:p>
            <a:pPr hangingPunct="0"/>
            <a:endParaRPr lang="es-CO" sz="1050" b="1" dirty="0"/>
          </a:p>
          <a:p>
            <a:pPr hangingPunct="0"/>
            <a:r>
              <a:rPr lang="es-CO" sz="1050" b="1" dirty="0"/>
              <a:t>                                                                                 </a:t>
            </a:r>
          </a:p>
          <a:p>
            <a:pPr hangingPunct="0"/>
            <a:endParaRPr lang="es-CO" sz="1050" b="1" dirty="0"/>
          </a:p>
          <a:p>
            <a:pPr hangingPunct="0"/>
            <a:endParaRPr lang="es-CO" sz="1050" b="1" dirty="0"/>
          </a:p>
          <a:p>
            <a:pPr hangingPunct="0"/>
            <a:endParaRPr lang="es-CO" sz="1050" b="1" dirty="0"/>
          </a:p>
          <a:p>
            <a:pPr hangingPunct="0"/>
            <a:endParaRPr lang="es-CO" sz="1050" dirty="0"/>
          </a:p>
          <a:p>
            <a:pPr hangingPunct="0"/>
            <a:endParaRPr lang="es-CO" sz="1050" dirty="0"/>
          </a:p>
          <a:p>
            <a:pPr hangingPunct="0"/>
            <a:r>
              <a:rPr lang="es-ES_tradnl" sz="1050" dirty="0"/>
              <a:t> </a:t>
            </a:r>
          </a:p>
          <a:p>
            <a:pPr hangingPunct="0"/>
            <a:endParaRPr lang="es-CO" sz="1050" dirty="0"/>
          </a:p>
          <a:p>
            <a:endParaRPr lang="es-CO" sz="1050" dirty="0"/>
          </a:p>
        </p:txBody>
      </p:sp>
      <p:graphicFrame>
        <p:nvGraphicFramePr>
          <p:cNvPr id="6" name="Tabla 5">
            <a:extLst>
              <a:ext uri="{FF2B5EF4-FFF2-40B4-BE49-F238E27FC236}">
                <a16:creationId xmlns:a16="http://schemas.microsoft.com/office/drawing/2014/main" id="{387F5025-B84F-4A9F-8091-0C07FD9DBD14}"/>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DD081704-ECEC-420A-9651-B744471A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058B1DF9-504D-499E-8764-6FE2A66B3FD3}"/>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1" name="CuadroTexto 10">
            <a:extLst>
              <a:ext uri="{FF2B5EF4-FFF2-40B4-BE49-F238E27FC236}">
                <a16:creationId xmlns:a16="http://schemas.microsoft.com/office/drawing/2014/main" id="{3A0D24D1-75CB-45EF-B736-88A01CCF2CDB}"/>
              </a:ext>
            </a:extLst>
          </p:cNvPr>
          <p:cNvSpPr txBox="1"/>
          <p:nvPr/>
        </p:nvSpPr>
        <p:spPr>
          <a:xfrm>
            <a:off x="262066" y="1254928"/>
            <a:ext cx="8197515" cy="415498"/>
          </a:xfrm>
          <a:prstGeom prst="rect">
            <a:avLst/>
          </a:prstGeom>
          <a:noFill/>
        </p:spPr>
        <p:txBody>
          <a:bodyPr wrap="square" rtlCol="0">
            <a:spAutoFit/>
          </a:bodyPr>
          <a:lstStyle/>
          <a:p>
            <a:pPr algn="ctr" hangingPunct="0"/>
            <a:r>
              <a:rPr lang="es-ES_tradnl" sz="1050" b="1" dirty="0"/>
              <a:t>INFORME GERENCIAL EMPRESAS PUBLICAS DE SAN ANDRES DE CUERQUIA  EMPUSAC VIGENCIA 2021.</a:t>
            </a:r>
          </a:p>
          <a:p>
            <a:pPr hangingPunct="0"/>
            <a:endParaRPr lang="es-CO" sz="1050" dirty="0"/>
          </a:p>
        </p:txBody>
      </p:sp>
      <p:pic>
        <p:nvPicPr>
          <p:cNvPr id="12" name="Imagen 11">
            <a:extLst>
              <a:ext uri="{FF2B5EF4-FFF2-40B4-BE49-F238E27FC236}">
                <a16:creationId xmlns:a16="http://schemas.microsoft.com/office/drawing/2014/main" id="{D064B5DB-BF25-4548-989A-2B68D0132D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58488" y="1196917"/>
            <a:ext cx="1161194" cy="2100046"/>
          </a:xfrm>
          <a:prstGeom prst="rect">
            <a:avLst/>
          </a:prstGeom>
          <a:noFill/>
          <a:ln>
            <a:noFill/>
          </a:ln>
        </p:spPr>
      </p:pic>
      <p:pic>
        <p:nvPicPr>
          <p:cNvPr id="13" name="Imagen 12">
            <a:extLst>
              <a:ext uri="{FF2B5EF4-FFF2-40B4-BE49-F238E27FC236}">
                <a16:creationId xmlns:a16="http://schemas.microsoft.com/office/drawing/2014/main" id="{F1514454-2B4D-4007-B2AB-FE0E70FC55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9918" y="2491392"/>
            <a:ext cx="2074784" cy="1240595"/>
          </a:xfrm>
          <a:prstGeom prst="rect">
            <a:avLst/>
          </a:prstGeom>
          <a:noFill/>
          <a:ln>
            <a:noFill/>
          </a:ln>
        </p:spPr>
      </p:pic>
      <p:pic>
        <p:nvPicPr>
          <p:cNvPr id="14" name="Imagen 13">
            <a:extLst>
              <a:ext uri="{FF2B5EF4-FFF2-40B4-BE49-F238E27FC236}">
                <a16:creationId xmlns:a16="http://schemas.microsoft.com/office/drawing/2014/main" id="{5928BD12-E02C-4455-9777-6A773F8369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5763794" y="3187901"/>
            <a:ext cx="1485759" cy="2035224"/>
          </a:xfrm>
          <a:prstGeom prst="rect">
            <a:avLst/>
          </a:prstGeom>
          <a:noFill/>
          <a:ln>
            <a:noFill/>
          </a:ln>
        </p:spPr>
      </p:pic>
      <p:pic>
        <p:nvPicPr>
          <p:cNvPr id="15" name="Imagen 14">
            <a:extLst>
              <a:ext uri="{FF2B5EF4-FFF2-40B4-BE49-F238E27FC236}">
                <a16:creationId xmlns:a16="http://schemas.microsoft.com/office/drawing/2014/main" id="{A7729190-877C-4BD9-9762-302B5265FF8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365668" y="4125449"/>
            <a:ext cx="1633321" cy="1645888"/>
          </a:xfrm>
          <a:prstGeom prst="rect">
            <a:avLst/>
          </a:prstGeom>
          <a:noFill/>
          <a:ln>
            <a:noFill/>
          </a:ln>
        </p:spPr>
      </p:pic>
      <p:pic>
        <p:nvPicPr>
          <p:cNvPr id="16" name="Imagen 15">
            <a:extLst>
              <a:ext uri="{FF2B5EF4-FFF2-40B4-BE49-F238E27FC236}">
                <a16:creationId xmlns:a16="http://schemas.microsoft.com/office/drawing/2014/main" id="{67596D59-B676-4ED0-B6B8-3314173E389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750098" y="4747608"/>
            <a:ext cx="1633321" cy="1671761"/>
          </a:xfrm>
          <a:prstGeom prst="rect">
            <a:avLst/>
          </a:prstGeom>
          <a:noFill/>
          <a:ln>
            <a:noFill/>
          </a:ln>
        </p:spPr>
      </p:pic>
    </p:spTree>
    <p:extLst>
      <p:ext uri="{BB962C8B-B14F-4D97-AF65-F5344CB8AC3E}">
        <p14:creationId xmlns:p14="http://schemas.microsoft.com/office/powerpoint/2010/main" val="211609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6979" y="1148294"/>
            <a:ext cx="7962602" cy="5516895"/>
          </a:xfrm>
          <a:prstGeom prst="rect">
            <a:avLst/>
          </a:prstGeom>
          <a:noFill/>
        </p:spPr>
        <p:txBody>
          <a:bodyPr wrap="square" rtlCol="0">
            <a:spAutoFit/>
          </a:bodyPr>
          <a:lstStyle/>
          <a:p>
            <a:pPr hangingPunct="0"/>
            <a:r>
              <a:rPr lang="es-CO" sz="1050" dirty="0"/>
              <a:t> </a:t>
            </a:r>
          </a:p>
          <a:p>
            <a:pPr hangingPunct="0"/>
            <a:endParaRPr lang="es-CO" sz="1050" b="1" dirty="0"/>
          </a:p>
          <a:p>
            <a:pPr hangingPunct="0"/>
            <a:endParaRPr lang="es-CO" sz="1050" b="1" dirty="0"/>
          </a:p>
          <a:p>
            <a:pPr hangingPunct="0"/>
            <a:r>
              <a:rPr lang="es-CO" sz="1200" b="1" dirty="0"/>
              <a:t>CONVENIOS</a:t>
            </a:r>
          </a:p>
          <a:p>
            <a:pPr hangingPunct="0"/>
            <a:endParaRPr lang="es-CO" sz="1050" b="1" dirty="0"/>
          </a:p>
          <a:p>
            <a:pPr hangingPunct="0"/>
            <a:r>
              <a:rPr lang="es-CO" sz="1400" dirty="0">
                <a:effectLst/>
                <a:ea typeface="Calibri" panose="020F0502020204030204" pitchFamily="34" charset="0"/>
                <a:cs typeface="Times New Roman" panose="02020603050405020304" pitchFamily="18" charset="0"/>
              </a:rPr>
              <a:t>En la vigencia anterior se realizaron 3 convenios interadministrativos con el Municipio de San Andrés de Cuerquia.</a:t>
            </a:r>
          </a:p>
          <a:p>
            <a:pPr hangingPunct="0"/>
            <a:endParaRPr lang="es-CO" sz="1050" b="1" dirty="0"/>
          </a:p>
          <a:p>
            <a:pPr hangingPunct="0"/>
            <a:endParaRPr lang="es-CO" sz="1050" b="1" dirty="0"/>
          </a:p>
          <a:p>
            <a:pPr hangingPunct="0"/>
            <a:endParaRPr lang="es-CO" sz="1050" b="1" dirty="0"/>
          </a:p>
          <a:p>
            <a:pPr hangingPunct="0"/>
            <a:endParaRPr lang="es-CO" sz="1050" b="1" dirty="0"/>
          </a:p>
          <a:p>
            <a:pPr hangingPunct="0"/>
            <a:endParaRPr lang="es-CO" sz="1050" b="1" dirty="0"/>
          </a:p>
          <a:p>
            <a:pPr hangingPunct="0"/>
            <a:endParaRPr lang="es-CO" sz="1050" b="1" dirty="0"/>
          </a:p>
          <a:p>
            <a:pPr hangingPunct="0"/>
            <a:endParaRPr lang="es-CO" sz="1050" b="1" dirty="0"/>
          </a:p>
          <a:p>
            <a:pPr hangingPunct="0"/>
            <a:endParaRPr lang="es-CO" sz="1050" b="1" dirty="0"/>
          </a:p>
          <a:p>
            <a:pPr hangingPunct="0"/>
            <a:r>
              <a:rPr lang="es-CO" sz="1050" b="1" dirty="0"/>
              <a:t>                                                                                 </a:t>
            </a:r>
          </a:p>
          <a:p>
            <a:pPr hangingPunct="0"/>
            <a:endParaRPr lang="es-CO" sz="1050" b="1" dirty="0"/>
          </a:p>
          <a:p>
            <a:pPr hangingPunct="0"/>
            <a:endParaRPr lang="es-CO" sz="1050" b="1" dirty="0"/>
          </a:p>
          <a:p>
            <a:pPr hangingPunct="0"/>
            <a:endParaRPr lang="es-CO" sz="1050" b="1" dirty="0"/>
          </a:p>
          <a:p>
            <a:pPr hangingPunct="0"/>
            <a:r>
              <a:rPr lang="es-ES_tradnl" sz="1050" dirty="0"/>
              <a:t> </a:t>
            </a:r>
            <a:r>
              <a:rPr lang="es-CO" sz="1200" b="1" dirty="0"/>
              <a:t>LOGROS OBTENIDOS:</a:t>
            </a:r>
          </a:p>
          <a:p>
            <a:pPr hangingPunct="0"/>
            <a:endParaRPr lang="es-CO" sz="1050" dirty="0"/>
          </a:p>
          <a:p>
            <a:pPr hangingPunct="0"/>
            <a:r>
              <a:rPr lang="es-CO" sz="1100" dirty="0"/>
              <a:t>EMPUSAC S.A E.S.P, a través de su plan de acción para la vigencia 2021 y con cada uno de los contratos suscritos para el año en mención ha logrado fortalecer su planta de personal, lo cual permite mejorar la prestación del servicio prestado a la comunidad y gracias a los proyectos trasados para la vigencia ha permitido consolidar el trabajo que se viene realizando año tras año, mejorando la respuesta oportuna y eficaz con la comunidad como los resultados que se obtienen internamente al fortalecer y mejorar la capacidad de la empresa.</a:t>
            </a:r>
          </a:p>
          <a:p>
            <a:pPr hangingPunct="0"/>
            <a:endParaRPr lang="es-CO" sz="1100" dirty="0"/>
          </a:p>
          <a:p>
            <a:pPr hangingPunct="0"/>
            <a:r>
              <a:rPr lang="es-CO" sz="1100" dirty="0"/>
              <a:t>Las metas trazadas en el plan de acción como en el Modelo Integrado de Planeación y Gestión (MIPG) han permito el crecimiento de la empresa demostrado a través de los informes que se presentan a los entes de control, que demuestran el cumplimiento de EMPUSAC con la función pública y todas sus regulaciones.</a:t>
            </a:r>
          </a:p>
          <a:p>
            <a:pPr hangingPunct="0"/>
            <a:endParaRPr lang="es-CO" sz="1050" dirty="0"/>
          </a:p>
          <a:p>
            <a:endParaRPr lang="es-CO" sz="1050" dirty="0"/>
          </a:p>
        </p:txBody>
      </p:sp>
      <p:graphicFrame>
        <p:nvGraphicFramePr>
          <p:cNvPr id="6" name="Tabla 5">
            <a:extLst>
              <a:ext uri="{FF2B5EF4-FFF2-40B4-BE49-F238E27FC236}">
                <a16:creationId xmlns:a16="http://schemas.microsoft.com/office/drawing/2014/main" id="{387F5025-B84F-4A9F-8091-0C07FD9DBD14}"/>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7" name="Imagen 1">
            <a:extLst>
              <a:ext uri="{FF2B5EF4-FFF2-40B4-BE49-F238E27FC236}">
                <a16:creationId xmlns:a16="http://schemas.microsoft.com/office/drawing/2014/main" id="{DD081704-ECEC-420A-9651-B744471A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pie de página 3">
            <a:extLst>
              <a:ext uri="{FF2B5EF4-FFF2-40B4-BE49-F238E27FC236}">
                <a16:creationId xmlns:a16="http://schemas.microsoft.com/office/drawing/2014/main" id="{058B1DF9-504D-499E-8764-6FE2A66B3FD3}"/>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
        <p:nvSpPr>
          <p:cNvPr id="11" name="CuadroTexto 10">
            <a:extLst>
              <a:ext uri="{FF2B5EF4-FFF2-40B4-BE49-F238E27FC236}">
                <a16:creationId xmlns:a16="http://schemas.microsoft.com/office/drawing/2014/main" id="{3A0D24D1-75CB-45EF-B736-88A01CCF2CDB}"/>
              </a:ext>
            </a:extLst>
          </p:cNvPr>
          <p:cNvSpPr txBox="1"/>
          <p:nvPr/>
        </p:nvSpPr>
        <p:spPr>
          <a:xfrm>
            <a:off x="262066" y="1254928"/>
            <a:ext cx="8197515" cy="438582"/>
          </a:xfrm>
          <a:prstGeom prst="rect">
            <a:avLst/>
          </a:prstGeom>
          <a:noFill/>
        </p:spPr>
        <p:txBody>
          <a:bodyPr wrap="square" rtlCol="0">
            <a:spAutoFit/>
          </a:bodyPr>
          <a:lstStyle/>
          <a:p>
            <a:pPr algn="ctr" hangingPunct="0"/>
            <a:r>
              <a:rPr lang="es-ES_tradnl" sz="1200" b="1" dirty="0"/>
              <a:t>INFORME GERENCIAL EMPRESAS PUBLICAS DE SAN ANDRES DE CUERQUIA  EMPUSAC VIGENCIA 2021.</a:t>
            </a:r>
          </a:p>
          <a:p>
            <a:pPr hangingPunct="0"/>
            <a:endParaRPr lang="es-CO" sz="1050" dirty="0"/>
          </a:p>
        </p:txBody>
      </p:sp>
      <p:graphicFrame>
        <p:nvGraphicFramePr>
          <p:cNvPr id="2" name="Tabla 1">
            <a:extLst>
              <a:ext uri="{FF2B5EF4-FFF2-40B4-BE49-F238E27FC236}">
                <a16:creationId xmlns:a16="http://schemas.microsoft.com/office/drawing/2014/main" id="{7D289220-51C8-4FC2-ADED-9754C76F6A55}"/>
              </a:ext>
            </a:extLst>
          </p:cNvPr>
          <p:cNvGraphicFramePr>
            <a:graphicFrameLocks noGrp="1"/>
          </p:cNvGraphicFramePr>
          <p:nvPr>
            <p:extLst>
              <p:ext uri="{D42A27DB-BD31-4B8C-83A1-F6EECF244321}">
                <p14:modId xmlns:p14="http://schemas.microsoft.com/office/powerpoint/2010/main" val="530982477"/>
              </p:ext>
            </p:extLst>
          </p:nvPr>
        </p:nvGraphicFramePr>
        <p:xfrm>
          <a:off x="558889" y="2620303"/>
          <a:ext cx="7900691" cy="1607175"/>
        </p:xfrm>
        <a:graphic>
          <a:graphicData uri="http://schemas.openxmlformats.org/drawingml/2006/table">
            <a:tbl>
              <a:tblPr firstRow="1" firstCol="1" bandRow="1"/>
              <a:tblGrid>
                <a:gridCol w="3003177">
                  <a:extLst>
                    <a:ext uri="{9D8B030D-6E8A-4147-A177-3AD203B41FA5}">
                      <a16:colId xmlns:a16="http://schemas.microsoft.com/office/drawing/2014/main" val="645853792"/>
                    </a:ext>
                  </a:extLst>
                </a:gridCol>
                <a:gridCol w="1951630">
                  <a:extLst>
                    <a:ext uri="{9D8B030D-6E8A-4147-A177-3AD203B41FA5}">
                      <a16:colId xmlns:a16="http://schemas.microsoft.com/office/drawing/2014/main" val="2110676277"/>
                    </a:ext>
                  </a:extLst>
                </a:gridCol>
                <a:gridCol w="1705970">
                  <a:extLst>
                    <a:ext uri="{9D8B030D-6E8A-4147-A177-3AD203B41FA5}">
                      <a16:colId xmlns:a16="http://schemas.microsoft.com/office/drawing/2014/main" val="2700517332"/>
                    </a:ext>
                  </a:extLst>
                </a:gridCol>
                <a:gridCol w="1239914">
                  <a:extLst>
                    <a:ext uri="{9D8B030D-6E8A-4147-A177-3AD203B41FA5}">
                      <a16:colId xmlns:a16="http://schemas.microsoft.com/office/drawing/2014/main" val="2626875390"/>
                    </a:ext>
                  </a:extLst>
                </a:gridCol>
              </a:tblGrid>
              <a:tr h="257481">
                <a:tc>
                  <a:txBody>
                    <a:bodyPr/>
                    <a:lstStyle/>
                    <a:p>
                      <a:pPr algn="ctr">
                        <a:lnSpc>
                          <a:spcPct val="107000"/>
                        </a:lnSpc>
                        <a:spcAft>
                          <a:spcPts val="800"/>
                        </a:spcAft>
                      </a:pPr>
                      <a:r>
                        <a:rPr lang="es-CO" sz="1200" b="1">
                          <a:effectLst/>
                          <a:latin typeface="Verdana" panose="020B0604030504040204" pitchFamily="34" charset="0"/>
                          <a:ea typeface="Calibri" panose="020F0502020204030204" pitchFamily="34" charset="0"/>
                          <a:cs typeface="Times New Roman" panose="02020603050405020304" pitchFamily="18" charset="0"/>
                        </a:rPr>
                        <a:t>Convenio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200" b="1">
                          <a:effectLst/>
                          <a:latin typeface="Verdana" panose="020B0604030504040204" pitchFamily="34" charset="0"/>
                          <a:ea typeface="Calibri" panose="020F0502020204030204" pitchFamily="34" charset="0"/>
                          <a:cs typeface="Times New Roman" panose="02020603050405020304" pitchFamily="18" charset="0"/>
                        </a:rPr>
                        <a:t>Aporte Municipio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200" b="1">
                          <a:effectLst/>
                          <a:latin typeface="Verdana" panose="020B0604030504040204" pitchFamily="34" charset="0"/>
                          <a:ea typeface="Calibri" panose="020F0502020204030204" pitchFamily="34" charset="0"/>
                          <a:cs typeface="Times New Roman" panose="02020603050405020304" pitchFamily="18" charset="0"/>
                        </a:rPr>
                        <a:t>Aporte EMPUSAC</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CO" sz="1200" b="1">
                          <a:effectLst/>
                          <a:latin typeface="Verdana" panose="020B0604030504040204" pitchFamily="34" charset="0"/>
                          <a:ea typeface="Calibri" panose="020F0502020204030204" pitchFamily="34" charset="0"/>
                          <a:cs typeface="Times New Roman" panose="02020603050405020304" pitchFamily="18" charset="0"/>
                        </a:rPr>
                        <a:t>Valor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081351"/>
                  </a:ext>
                </a:extLst>
              </a:tr>
              <a:tr h="397679">
                <a:tc>
                  <a:txBody>
                    <a:bodyPr/>
                    <a:lstStyle/>
                    <a:p>
                      <a:pPr>
                        <a:lnSpc>
                          <a:spcPct val="107000"/>
                        </a:lnSpc>
                        <a:spcAft>
                          <a:spcPts val="800"/>
                        </a:spcAft>
                      </a:pPr>
                      <a:r>
                        <a:rPr lang="es-CO" sz="1200" dirty="0">
                          <a:effectLst/>
                          <a:latin typeface="Verdana" panose="020B0604030504040204" pitchFamily="34" charset="0"/>
                          <a:ea typeface="Calibri" panose="020F0502020204030204" pitchFamily="34" charset="0"/>
                          <a:cs typeface="Times New Roman" panose="02020603050405020304" pitchFamily="18" charset="0"/>
                        </a:rPr>
                        <a:t># 09- reparación y adecuación el alcantarillado barrio el Recreo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dirty="0">
                          <a:effectLst/>
                          <a:latin typeface="Verdana" panose="020B0604030504040204" pitchFamily="34" charset="0"/>
                          <a:ea typeface="Calibri" panose="020F0502020204030204" pitchFamily="34" charset="0"/>
                          <a:cs typeface="Times New Roman" panose="02020603050405020304" pitchFamily="18" charset="0"/>
                        </a:rPr>
                        <a:t>110.000.000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dirty="0">
                          <a:effectLst/>
                          <a:latin typeface="Verdana" panose="020B0604030504040204" pitchFamily="34" charset="0"/>
                          <a:ea typeface="Calibri" panose="020F0502020204030204" pitchFamily="34" charset="0"/>
                          <a:cs typeface="Times New Roman" panose="02020603050405020304" pitchFamily="18" charset="0"/>
                        </a:rPr>
                        <a:t>2.006.001</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a:effectLst/>
                          <a:latin typeface="Verdana" panose="020B0604030504040204" pitchFamily="34" charset="0"/>
                          <a:ea typeface="Calibri" panose="020F0502020204030204" pitchFamily="34" charset="0"/>
                          <a:cs typeface="Times New Roman" panose="02020603050405020304" pitchFamily="18" charset="0"/>
                        </a:rPr>
                        <a:t>112.006.001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858233"/>
                  </a:ext>
                </a:extLst>
              </a:tr>
              <a:tr h="439100">
                <a:tc>
                  <a:txBody>
                    <a:bodyPr/>
                    <a:lstStyle/>
                    <a:p>
                      <a:pPr>
                        <a:lnSpc>
                          <a:spcPct val="107000"/>
                        </a:lnSpc>
                        <a:spcAft>
                          <a:spcPts val="800"/>
                        </a:spcAft>
                      </a:pPr>
                      <a:r>
                        <a:rPr lang="es-CO" sz="1200">
                          <a:effectLst/>
                          <a:latin typeface="Verdana" panose="020B0604030504040204" pitchFamily="34" charset="0"/>
                          <a:ea typeface="Calibri" panose="020F0502020204030204" pitchFamily="34" charset="0"/>
                          <a:cs typeface="Times New Roman" panose="02020603050405020304" pitchFamily="18" charset="0"/>
                        </a:rPr>
                        <a:t># 10- Recolección, Transporte y Disposición final de residuos solidos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a:effectLst/>
                          <a:latin typeface="Verdana" panose="020B0604030504040204" pitchFamily="34" charset="0"/>
                          <a:ea typeface="Calibri" panose="020F0502020204030204" pitchFamily="34" charset="0"/>
                          <a:cs typeface="Times New Roman" panose="02020603050405020304" pitchFamily="18" charset="0"/>
                        </a:rPr>
                        <a:t>32.912.844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dirty="0">
                          <a:effectLst/>
                          <a:latin typeface="Verdana" panose="020B0604030504040204" pitchFamily="34" charset="0"/>
                          <a:ea typeface="Calibri" panose="020F0502020204030204" pitchFamily="34" charset="0"/>
                          <a:cs typeface="Times New Roman" panose="02020603050405020304" pitchFamily="18" charset="0"/>
                        </a:rPr>
                        <a:t>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dirty="0">
                          <a:effectLst/>
                          <a:latin typeface="Verdana" panose="020B0604030504040204" pitchFamily="34" charset="0"/>
                          <a:ea typeface="Calibri" panose="020F0502020204030204" pitchFamily="34" charset="0"/>
                          <a:cs typeface="Times New Roman" panose="02020603050405020304" pitchFamily="18" charset="0"/>
                        </a:rPr>
                        <a:t>32.912.844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732774"/>
                  </a:ext>
                </a:extLst>
              </a:tr>
              <a:tr h="389763">
                <a:tc>
                  <a:txBody>
                    <a:bodyPr/>
                    <a:lstStyle/>
                    <a:p>
                      <a:pPr>
                        <a:lnSpc>
                          <a:spcPct val="107000"/>
                        </a:lnSpc>
                        <a:spcAft>
                          <a:spcPts val="800"/>
                        </a:spcAft>
                      </a:pPr>
                      <a:r>
                        <a:rPr lang="es-CO" sz="1200">
                          <a:effectLst/>
                          <a:latin typeface="Verdana" panose="020B0604030504040204" pitchFamily="34" charset="0"/>
                          <a:ea typeface="Calibri" panose="020F0502020204030204" pitchFamily="34" charset="0"/>
                          <a:cs typeface="Times New Roman" panose="02020603050405020304" pitchFamily="18" charset="0"/>
                        </a:rPr>
                        <a:t># 11- adecuación del relleno Sanitario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dirty="0">
                          <a:effectLst/>
                          <a:latin typeface="Verdana" panose="020B0604030504040204" pitchFamily="34" charset="0"/>
                          <a:ea typeface="Calibri" panose="020F0502020204030204" pitchFamily="34" charset="0"/>
                          <a:cs typeface="Times New Roman" panose="02020603050405020304" pitchFamily="18" charset="0"/>
                        </a:rPr>
                        <a:t>24.000.000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a:effectLst/>
                          <a:latin typeface="Verdana" panose="020B0604030504040204" pitchFamily="34" charset="0"/>
                          <a:ea typeface="Calibri" panose="020F0502020204030204" pitchFamily="34" charset="0"/>
                          <a:cs typeface="Times New Roman" panose="02020603050405020304" pitchFamily="18" charset="0"/>
                        </a:rPr>
                        <a:t>1.000.000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800"/>
                        </a:spcAft>
                      </a:pPr>
                      <a:r>
                        <a:rPr lang="es-CO" sz="1200" dirty="0">
                          <a:effectLst/>
                          <a:latin typeface="Verdana" panose="020B0604030504040204" pitchFamily="34" charset="0"/>
                          <a:ea typeface="Calibri" panose="020F0502020204030204" pitchFamily="34" charset="0"/>
                          <a:cs typeface="Times New Roman" panose="02020603050405020304" pitchFamily="18" charset="0"/>
                        </a:rPr>
                        <a:t>25.000.000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801244"/>
                  </a:ext>
                </a:extLst>
              </a:tr>
            </a:tbl>
          </a:graphicData>
        </a:graphic>
      </p:graphicFrame>
    </p:spTree>
    <p:extLst>
      <p:ext uri="{BB962C8B-B14F-4D97-AF65-F5344CB8AC3E}">
        <p14:creationId xmlns:p14="http://schemas.microsoft.com/office/powerpoint/2010/main" val="168847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8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62068" y="1858783"/>
            <a:ext cx="8093242" cy="1354217"/>
          </a:xfrm>
          <a:prstGeom prst="rect">
            <a:avLst/>
          </a:prstGeom>
        </p:spPr>
        <p:txBody>
          <a:bodyPr wrap="square">
            <a:spAutoFit/>
          </a:bodyPr>
          <a:lstStyle/>
          <a:p>
            <a:pPr algn="just" hangingPunct="0">
              <a:spcAft>
                <a:spcPts val="0"/>
              </a:spcAft>
            </a:pPr>
            <a:r>
              <a:rPr lang="es-ES_tradnl" sz="1400" b="1" dirty="0">
                <a:effectLst/>
                <a:latin typeface="Arial" panose="020B0604020202020204" pitchFamily="34" charset="0"/>
                <a:ea typeface="Calibri" panose="020F0502020204030204" pitchFamily="34" charset="0"/>
                <a:cs typeface="Arial" panose="020B0604020202020204" pitchFamily="34" charset="0"/>
              </a:rPr>
              <a:t>EJECUCION DE INGRESOS  A </a:t>
            </a:r>
            <a:r>
              <a:rPr lang="es-ES_tradnl" sz="1400" b="1" dirty="0">
                <a:latin typeface="Arial" panose="020B0604020202020204" pitchFamily="34" charset="0"/>
                <a:ea typeface="Calibri" panose="020F0502020204030204" pitchFamily="34" charset="0"/>
                <a:cs typeface="Arial" panose="020B0604020202020204" pitchFamily="34" charset="0"/>
              </a:rPr>
              <a:t>DICIEMBRE DE 2021.</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p>
            <a:pPr algn="just" hangingPunct="0">
              <a:spcAft>
                <a:spcPts val="0"/>
              </a:spcAft>
            </a:pPr>
            <a:r>
              <a:rPr lang="es-ES_tradnl" sz="1200" dirty="0">
                <a:effectLst/>
                <a:latin typeface="Arial" panose="020B0604020202020204" pitchFamily="34" charset="0"/>
                <a:ea typeface="Calibri" panose="020F0502020204030204" pitchFamily="34" charset="0"/>
                <a:cs typeface="Arial" panose="020B0604020202020204" pitchFamily="34" charset="0"/>
              </a:rPr>
              <a:t> </a:t>
            </a:r>
            <a:endParaRPr lang="es-CO" sz="1200" dirty="0">
              <a:effectLst/>
              <a:latin typeface="Arial" panose="020B0604020202020204" pitchFamily="34" charset="0"/>
              <a:ea typeface="Calibri" panose="020F0502020204030204" pitchFamily="34" charset="0"/>
              <a:cs typeface="Times New Roman" panose="02020603050405020304" pitchFamily="18" charset="0"/>
            </a:endParaRPr>
          </a:p>
          <a:p>
            <a:pPr algn="just" hangingPunct="0">
              <a:spcAft>
                <a:spcPts val="0"/>
              </a:spcAft>
            </a:pPr>
            <a:r>
              <a:rPr lang="es-ES_tradnl" sz="1400" dirty="0">
                <a:effectLst/>
                <a:latin typeface="Arial" panose="020B0604020202020204" pitchFamily="34" charset="0"/>
                <a:ea typeface="Calibri" panose="020F0502020204030204" pitchFamily="34" charset="0"/>
                <a:cs typeface="Arial" panose="020B0604020202020204" pitchFamily="34" charset="0"/>
              </a:rPr>
              <a:t>Los ingresos de la vigencia en comparación con el año 2019 presenta un aumento </a:t>
            </a:r>
            <a:r>
              <a:rPr lang="es-CO" sz="1400" dirty="0">
                <a:effectLst/>
                <a:latin typeface="Arial" panose="020B0604020202020204" pitchFamily="34" charset="0"/>
                <a:ea typeface="Calibri" panose="020F0502020204030204" pitchFamily="34" charset="0"/>
                <a:cs typeface="Arial" panose="020B0604020202020204" pitchFamily="34" charset="0"/>
              </a:rPr>
              <a:t>de $210.789.089, equivalente al 41,8%. Se presenta mayor relevancia en los ingresos Proyectos de inversión por $127.997.814.</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a:p>
            <a:pPr algn="just" hangingPunct="0">
              <a:spcAft>
                <a:spcPts val="0"/>
              </a:spcAft>
            </a:pPr>
            <a:r>
              <a:rPr lang="es-ES_tradnl" sz="1400" dirty="0">
                <a:effectLst/>
                <a:latin typeface="Arial" panose="020B0604020202020204" pitchFamily="34" charset="0"/>
                <a:ea typeface="Calibri" panose="020F0502020204030204" pitchFamily="34" charset="0"/>
                <a:cs typeface="Arial" panose="020B0604020202020204" pitchFamily="34" charset="0"/>
              </a:rPr>
              <a:t> </a:t>
            </a:r>
            <a:endParaRPr lang="es-CO"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DE25B1CD-B65B-4EB1-97FB-0F2B022DC702}"/>
              </a:ext>
            </a:extLst>
          </p:cNvPr>
          <p:cNvSpPr txBox="1"/>
          <p:nvPr/>
        </p:nvSpPr>
        <p:spPr>
          <a:xfrm>
            <a:off x="496978" y="4776538"/>
            <a:ext cx="4189496" cy="461665"/>
          </a:xfrm>
          <a:prstGeom prst="rect">
            <a:avLst/>
          </a:prstGeom>
          <a:noFill/>
        </p:spPr>
        <p:txBody>
          <a:bodyPr wrap="square" rtlCol="0">
            <a:spAutoFit/>
          </a:bodyPr>
          <a:lstStyle/>
          <a:p>
            <a:r>
              <a:rPr lang="es-CO" sz="1200" b="1" dirty="0">
                <a:effectLst/>
                <a:latin typeface="Arial" panose="020B0604020202020204" pitchFamily="34" charset="0"/>
                <a:ea typeface="Calibri" panose="020F0502020204030204" pitchFamily="34" charset="0"/>
                <a:cs typeface="Arial" panose="020B0604020202020204" pitchFamily="34" charset="0"/>
              </a:rPr>
              <a:t>RELACIÓN SUBSIDIOS SERVICIOS PÚBLICOS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graphicFrame>
        <p:nvGraphicFramePr>
          <p:cNvPr id="3" name="Objeto 2">
            <a:extLst>
              <a:ext uri="{FF2B5EF4-FFF2-40B4-BE49-F238E27FC236}">
                <a16:creationId xmlns:a16="http://schemas.microsoft.com/office/drawing/2014/main" id="{1AC2D5A8-03E3-4FAE-89F3-E617DAABFFD9}"/>
              </a:ext>
            </a:extLst>
          </p:cNvPr>
          <p:cNvGraphicFramePr>
            <a:graphicFrameLocks noChangeAspect="1"/>
          </p:cNvGraphicFramePr>
          <p:nvPr>
            <p:extLst>
              <p:ext uri="{D42A27DB-BD31-4B8C-83A1-F6EECF244321}">
                <p14:modId xmlns:p14="http://schemas.microsoft.com/office/powerpoint/2010/main" val="1752780989"/>
              </p:ext>
            </p:extLst>
          </p:nvPr>
        </p:nvGraphicFramePr>
        <p:xfrm>
          <a:off x="558890" y="2886884"/>
          <a:ext cx="8008422" cy="1723106"/>
        </p:xfrm>
        <a:graphic>
          <a:graphicData uri="http://schemas.openxmlformats.org/presentationml/2006/ole">
            <mc:AlternateContent xmlns:mc="http://schemas.openxmlformats.org/markup-compatibility/2006">
              <mc:Choice xmlns:v="urn:schemas-microsoft-com:vml" Requires="v">
                <p:oleObj spid="_x0000_s1028" name="Worksheet" r:id="rId5" imgW="10172698" imgH="1209756" progId="Excel.Sheet.12">
                  <p:embed/>
                </p:oleObj>
              </mc:Choice>
              <mc:Fallback>
                <p:oleObj name="Worksheet" r:id="rId5" imgW="10172698" imgH="1209756" progId="Excel.Sheet.12">
                  <p:embed/>
                  <p:pic>
                    <p:nvPicPr>
                      <p:cNvPr id="3" name="Objeto 2">
                        <a:extLst>
                          <a:ext uri="{FF2B5EF4-FFF2-40B4-BE49-F238E27FC236}">
                            <a16:creationId xmlns:a16="http://schemas.microsoft.com/office/drawing/2014/main" id="{1AC2D5A8-03E3-4FAE-89F3-E617DAABFFD9}"/>
                          </a:ext>
                        </a:extLst>
                      </p:cNvPr>
                      <p:cNvPicPr/>
                      <p:nvPr/>
                    </p:nvPicPr>
                    <p:blipFill>
                      <a:blip r:embed="rId6"/>
                      <a:stretch>
                        <a:fillRect/>
                      </a:stretch>
                    </p:blipFill>
                    <p:spPr>
                      <a:xfrm>
                        <a:off x="558890" y="2886884"/>
                        <a:ext cx="8008422" cy="1723106"/>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F08B6B4C-CC74-4D24-910E-087AC865839B}"/>
              </a:ext>
            </a:extLst>
          </p:cNvPr>
          <p:cNvGraphicFramePr>
            <a:graphicFrameLocks noChangeAspect="1"/>
          </p:cNvGraphicFramePr>
          <p:nvPr>
            <p:extLst>
              <p:ext uri="{D42A27DB-BD31-4B8C-83A1-F6EECF244321}">
                <p14:modId xmlns:p14="http://schemas.microsoft.com/office/powerpoint/2010/main" val="3050623107"/>
              </p:ext>
            </p:extLst>
          </p:nvPr>
        </p:nvGraphicFramePr>
        <p:xfrm>
          <a:off x="588690" y="4903264"/>
          <a:ext cx="7966620" cy="1363040"/>
        </p:xfrm>
        <a:graphic>
          <a:graphicData uri="http://schemas.openxmlformats.org/presentationml/2006/ole">
            <mc:AlternateContent xmlns:mc="http://schemas.openxmlformats.org/markup-compatibility/2006">
              <mc:Choice xmlns:v="urn:schemas-microsoft-com:vml" Requires="v">
                <p:oleObj spid="_x0000_s1029" name="Worksheet" r:id="rId7" imgW="10172698" imgH="980998" progId="Excel.Sheet.12">
                  <p:embed/>
                </p:oleObj>
              </mc:Choice>
              <mc:Fallback>
                <p:oleObj name="Worksheet" r:id="rId7" imgW="10172698" imgH="980998" progId="Excel.Sheet.12">
                  <p:embed/>
                  <p:pic>
                    <p:nvPicPr>
                      <p:cNvPr id="4" name="Objeto 3">
                        <a:extLst>
                          <a:ext uri="{FF2B5EF4-FFF2-40B4-BE49-F238E27FC236}">
                            <a16:creationId xmlns:a16="http://schemas.microsoft.com/office/drawing/2014/main" id="{F08B6B4C-CC74-4D24-910E-087AC865839B}"/>
                          </a:ext>
                        </a:extLst>
                      </p:cNvPr>
                      <p:cNvPicPr/>
                      <p:nvPr/>
                    </p:nvPicPr>
                    <p:blipFill>
                      <a:blip r:embed="rId8"/>
                      <a:stretch>
                        <a:fillRect/>
                      </a:stretch>
                    </p:blipFill>
                    <p:spPr>
                      <a:xfrm>
                        <a:off x="588690" y="4903264"/>
                        <a:ext cx="7966620" cy="1363040"/>
                      </a:xfrm>
                      <a:prstGeom prst="rect">
                        <a:avLst/>
                      </a:prstGeom>
                    </p:spPr>
                  </p:pic>
                </p:oleObj>
              </mc:Fallback>
            </mc:AlternateContent>
          </a:graphicData>
        </a:graphic>
      </p:graphicFrame>
      <p:sp>
        <p:nvSpPr>
          <p:cNvPr id="7" name="CuadroTexto 6">
            <a:extLst>
              <a:ext uri="{FF2B5EF4-FFF2-40B4-BE49-F238E27FC236}">
                <a16:creationId xmlns:a16="http://schemas.microsoft.com/office/drawing/2014/main" id="{39C9449D-F20E-479F-9EA8-E2BB31F0CB71}"/>
              </a:ext>
            </a:extLst>
          </p:cNvPr>
          <p:cNvSpPr txBox="1"/>
          <p:nvPr/>
        </p:nvSpPr>
        <p:spPr>
          <a:xfrm>
            <a:off x="462068" y="1296648"/>
            <a:ext cx="7849419" cy="307777"/>
          </a:xfrm>
          <a:prstGeom prst="rect">
            <a:avLst/>
          </a:prstGeom>
          <a:noFill/>
        </p:spPr>
        <p:txBody>
          <a:bodyPr wrap="square" rtlCol="0">
            <a:spAutoFit/>
          </a:bodyPr>
          <a:lstStyle/>
          <a:p>
            <a:r>
              <a:rPr lang="es-CO" sz="1400" b="1" dirty="0">
                <a:latin typeface="Arial" panose="020B0604020202020204" pitchFamily="34" charset="0"/>
                <a:cs typeface="Arial" panose="020B0604020202020204" pitchFamily="34" charset="0"/>
              </a:rPr>
              <a:t>INFORME, PRESUPUESTAL, FINANCIERO Y DE APROBACION ESTADOS FINANCIEROS</a:t>
            </a:r>
          </a:p>
        </p:txBody>
      </p:sp>
      <p:graphicFrame>
        <p:nvGraphicFramePr>
          <p:cNvPr id="10" name="Tabla 9">
            <a:extLst>
              <a:ext uri="{FF2B5EF4-FFF2-40B4-BE49-F238E27FC236}">
                <a16:creationId xmlns:a16="http://schemas.microsoft.com/office/drawing/2014/main" id="{9DF04EF2-6622-4F83-AE95-1DE7F898020A}"/>
              </a:ext>
            </a:extLst>
          </p:cNvPr>
          <p:cNvGraphicFramePr>
            <a:graphicFrameLocks noGrp="1"/>
          </p:cNvGraphicFramePr>
          <p:nvPr/>
        </p:nvGraphicFramePr>
        <p:xfrm>
          <a:off x="496978" y="527270"/>
          <a:ext cx="6711950" cy="621024"/>
        </p:xfrm>
        <a:graphic>
          <a:graphicData uri="http://schemas.openxmlformats.org/drawingml/2006/table">
            <a:tbl>
              <a:tblPr/>
              <a:tblGrid>
                <a:gridCol w="1930357">
                  <a:extLst>
                    <a:ext uri="{9D8B030D-6E8A-4147-A177-3AD203B41FA5}">
                      <a16:colId xmlns:a16="http://schemas.microsoft.com/office/drawing/2014/main" val="15294982"/>
                    </a:ext>
                  </a:extLst>
                </a:gridCol>
                <a:gridCol w="2933122">
                  <a:extLst>
                    <a:ext uri="{9D8B030D-6E8A-4147-A177-3AD203B41FA5}">
                      <a16:colId xmlns:a16="http://schemas.microsoft.com/office/drawing/2014/main" val="2574523084"/>
                    </a:ext>
                  </a:extLst>
                </a:gridCol>
                <a:gridCol w="1848471">
                  <a:extLst>
                    <a:ext uri="{9D8B030D-6E8A-4147-A177-3AD203B41FA5}">
                      <a16:colId xmlns:a16="http://schemas.microsoft.com/office/drawing/2014/main" val="416040476"/>
                    </a:ext>
                  </a:extLst>
                </a:gridCol>
              </a:tblGrid>
              <a:tr h="301736">
                <a:tc rowSpan="3">
                  <a:txBody>
                    <a:bodyPr/>
                    <a:lstStyle/>
                    <a:p>
                      <a:pPr algn="ctr">
                        <a:lnSpc>
                          <a:spcPct val="107000"/>
                        </a:lnSpc>
                        <a:spcAft>
                          <a:spcPts val="800"/>
                        </a:spcAft>
                      </a:pPr>
                      <a:r>
                        <a:rPr lang="es-CO" sz="1100" b="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NIT. 900.351.747-3</a:t>
                      </a:r>
                      <a:endParaRPr lang="es-CO" sz="1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b">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RENDICIÓN PÚBLICA </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2057400" algn="l"/>
                        </a:tabLst>
                      </a:pPr>
                      <a:r>
                        <a:rPr lang="es-CO" sz="1400" b="1" dirty="0">
                          <a:solidFill>
                            <a:schemeClr val="tx1">
                              <a:lumMod val="50000"/>
                              <a:lumOff val="50000"/>
                            </a:schemeClr>
                          </a:solidFill>
                          <a:effectLst/>
                          <a:latin typeface="Verdana" panose="020B0604030504040204" pitchFamily="34" charset="0"/>
                          <a:ea typeface="Calibri" panose="020F0502020204030204" pitchFamily="34" charset="0"/>
                          <a:cs typeface="Arial" panose="020B0604020202020204" pitchFamily="34" charset="0"/>
                        </a:rPr>
                        <a:t>VIGENCIA 2021</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nSpc>
                          <a:spcPct val="107000"/>
                        </a:lnSpc>
                        <a:tabLst>
                          <a:tab pos="2806065" algn="ctr"/>
                          <a:tab pos="5612130" algn="r"/>
                        </a:tabLs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Código: FDC-01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826274"/>
                  </a:ext>
                </a:extLst>
              </a:tr>
              <a:tr h="174433">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Versión:  01</a:t>
                      </a:r>
                      <a:endParaRPr lang="es-CO" sz="90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17420"/>
                  </a:ext>
                </a:extLst>
              </a:tr>
              <a:tr h="144855">
                <a:tc vMerge="1">
                  <a:txBody>
                    <a:bodyPr/>
                    <a:lstStyle/>
                    <a:p>
                      <a:endParaRPr lang="es-CO"/>
                    </a:p>
                  </a:txBody>
                  <a:tcPr/>
                </a:tc>
                <a:tc vMerge="1">
                  <a:txBody>
                    <a:bodyPr/>
                    <a:lstStyle/>
                    <a:p>
                      <a:endParaRPr lang="es-CO"/>
                    </a:p>
                  </a:txBody>
                  <a:tcPr/>
                </a:tc>
                <a:tc>
                  <a:txBody>
                    <a:bodyPr/>
                    <a:lstStyle/>
                    <a:p>
                      <a:pPr>
                        <a:lnSpc>
                          <a:spcPct val="107000"/>
                        </a:lnSpc>
                        <a:spcAft>
                          <a:spcPts val="800"/>
                        </a:spcAft>
                      </a:pPr>
                      <a:r>
                        <a:rPr lang="es-CO" sz="900" dirty="0">
                          <a:solidFill>
                            <a:schemeClr val="tx1">
                              <a:lumMod val="50000"/>
                              <a:lumOff val="50000"/>
                            </a:schemeClr>
                          </a:solidFill>
                          <a:effectLst/>
                          <a:latin typeface="Verdana" panose="020B0604030504040204" pitchFamily="34" charset="0"/>
                          <a:ea typeface="Calibri" panose="020F0502020204030204" pitchFamily="34" charset="0"/>
                          <a:cs typeface="Times New Roman" panose="02020603050405020304" pitchFamily="18" charset="0"/>
                        </a:rPr>
                        <a:t>Página 1 de 22</a:t>
                      </a:r>
                      <a:endParaRPr lang="es-CO" sz="9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920" marR="37920" marT="0" marB="0">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7547815"/>
                  </a:ext>
                </a:extLst>
              </a:tr>
            </a:tbl>
          </a:graphicData>
        </a:graphic>
      </p:graphicFrame>
      <p:pic>
        <p:nvPicPr>
          <p:cNvPr id="11" name="Imagen 1">
            <a:extLst>
              <a:ext uri="{FF2B5EF4-FFF2-40B4-BE49-F238E27FC236}">
                <a16:creationId xmlns:a16="http://schemas.microsoft.com/office/drawing/2014/main" id="{B52BF047-CF96-4DB1-8F26-7DF4AFFC6B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90" y="5138"/>
            <a:ext cx="1638300" cy="555625"/>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pie de página 3">
            <a:extLst>
              <a:ext uri="{FF2B5EF4-FFF2-40B4-BE49-F238E27FC236}">
                <a16:creationId xmlns:a16="http://schemas.microsoft.com/office/drawing/2014/main" id="{483F3AF9-AF21-4118-A84B-B2E24EFB44C0}"/>
              </a:ext>
            </a:extLst>
          </p:cNvPr>
          <p:cNvSpPr>
            <a:spLocks noGrp="1"/>
          </p:cNvSpPr>
          <p:nvPr>
            <p:ph type="ftr" sz="quarter" idx="11"/>
          </p:nvPr>
        </p:nvSpPr>
        <p:spPr>
          <a:xfrm>
            <a:off x="954675" y="6330730"/>
            <a:ext cx="6454366" cy="468573"/>
          </a:xfrm>
        </p:spPr>
        <p:txBody>
          <a:bodyPr/>
          <a:lstStyle/>
          <a:p>
            <a:pPr algn="ctr"/>
            <a:r>
              <a:rPr lang="es-CO" sz="1200" b="1" dirty="0">
                <a:solidFill>
                  <a:schemeClr val="tx1">
                    <a:alpha val="60000"/>
                  </a:schemeClr>
                </a:solidFill>
              </a:rPr>
              <a:t>Dirección: Carrera 30 Nariño # 30-19– Telefax: 861 81 10</a:t>
            </a:r>
          </a:p>
          <a:p>
            <a:pPr algn="ctr"/>
            <a:r>
              <a:rPr lang="es-CO" sz="1200" b="1" dirty="0">
                <a:solidFill>
                  <a:schemeClr val="tx1">
                    <a:alpha val="60000"/>
                  </a:schemeClr>
                </a:solidFill>
                <a:effectLst/>
                <a:latin typeface="+mj-lt"/>
                <a:ea typeface="Dotum" panose="020B0503020000020004" pitchFamily="34" charset="-127"/>
                <a:cs typeface="Times New Roman" panose="02020603050405020304" pitchFamily="18" charset="0"/>
              </a:rPr>
              <a:t>E-mail: empusac.sa.esp@gmail.com</a:t>
            </a:r>
            <a:endParaRPr lang="es-CO" sz="1200" b="1" dirty="0">
              <a:solidFill>
                <a:schemeClr val="tx1">
                  <a:alpha val="60000"/>
                </a:schemeClr>
              </a:solidFill>
              <a:latin typeface="+mj-lt"/>
              <a:ea typeface="Dotum" panose="020B0503020000020004" pitchFamily="34" charset="-127"/>
            </a:endParaRPr>
          </a:p>
        </p:txBody>
      </p:sp>
    </p:spTree>
    <p:extLst>
      <p:ext uri="{BB962C8B-B14F-4D97-AF65-F5344CB8AC3E}">
        <p14:creationId xmlns:p14="http://schemas.microsoft.com/office/powerpoint/2010/main" val="4054262933"/>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themeOverride>
</file>

<file path=docProps/app.xml><?xml version="1.0" encoding="utf-8"?>
<Properties xmlns="http://schemas.openxmlformats.org/officeDocument/2006/extended-properties" xmlns:vt="http://schemas.openxmlformats.org/officeDocument/2006/docPropsVTypes">
  <TotalTime>44</TotalTime>
  <Words>3010</Words>
  <Application>Microsoft Office PowerPoint</Application>
  <PresentationFormat>Presentación en pantalla (4:3)</PresentationFormat>
  <Paragraphs>409</Paragraphs>
  <Slides>18</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6" baseType="lpstr">
      <vt:lpstr>Arial</vt:lpstr>
      <vt:lpstr>Calibri</vt:lpstr>
      <vt:lpstr>Century Gothic</vt:lpstr>
      <vt:lpstr>Symbol</vt:lpstr>
      <vt:lpstr>Verdana</vt:lpstr>
      <vt:lpstr>Wingdings 3</vt:lpstr>
      <vt:lpstr>Ion</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Gerencia</dc:creator>
  <cp:lastModifiedBy>Gerencia</cp:lastModifiedBy>
  <cp:revision>2</cp:revision>
  <dcterms:modified xsi:type="dcterms:W3CDTF">2022-04-02T14:25:40Z</dcterms:modified>
</cp:coreProperties>
</file>